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7" r:id="rId3"/>
    <p:sldId id="286" r:id="rId4"/>
    <p:sldId id="282" r:id="rId5"/>
    <p:sldId id="281" r:id="rId6"/>
    <p:sldId id="284" r:id="rId7"/>
    <p:sldId id="285"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67" d="100"/>
          <a:sy n="67" d="100"/>
        </p:scale>
        <p:origin x="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7D11F-08AF-4320-9DC1-41E7C528C26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332FED9-83B9-4CC8-A301-FEBDF6EAFB7D}">
      <dgm:prSet/>
      <dgm:spPr/>
      <dgm:t>
        <a:bodyPr/>
        <a:lstStyle/>
        <a:p>
          <a:r>
            <a:rPr lang="en-US"/>
            <a:t>Geogia Milestones April 25 – May 13</a:t>
          </a:r>
        </a:p>
      </dgm:t>
    </dgm:pt>
    <dgm:pt modelId="{063233D8-3DC1-4E69-819C-BF61CD31EDFD}" type="parTrans" cxnId="{173A143C-143A-42F1-9473-4937514448F1}">
      <dgm:prSet/>
      <dgm:spPr/>
      <dgm:t>
        <a:bodyPr/>
        <a:lstStyle/>
        <a:p>
          <a:endParaRPr lang="en-US"/>
        </a:p>
      </dgm:t>
    </dgm:pt>
    <dgm:pt modelId="{5DABAE4C-816E-48E7-A3D7-EEA19B16D451}" type="sibTrans" cxnId="{173A143C-143A-42F1-9473-4937514448F1}">
      <dgm:prSet/>
      <dgm:spPr/>
      <dgm:t>
        <a:bodyPr/>
        <a:lstStyle/>
        <a:p>
          <a:endParaRPr lang="en-US"/>
        </a:p>
      </dgm:t>
    </dgm:pt>
    <dgm:pt modelId="{7DD48C4E-26D4-47D6-878B-557841635875}">
      <dgm:prSet/>
      <dgm:spPr/>
      <dgm:t>
        <a:bodyPr/>
        <a:lstStyle/>
        <a:p>
          <a:r>
            <a:rPr lang="en-US"/>
            <a:t>iReady Final Benchmark KG- Grade 8</a:t>
          </a:r>
        </a:p>
      </dgm:t>
    </dgm:pt>
    <dgm:pt modelId="{B8BC2BE2-E070-4764-A556-B9ECD0661298}" type="parTrans" cxnId="{B45422A8-BE4B-470A-B574-79861F371514}">
      <dgm:prSet/>
      <dgm:spPr/>
      <dgm:t>
        <a:bodyPr/>
        <a:lstStyle/>
        <a:p>
          <a:endParaRPr lang="en-US"/>
        </a:p>
      </dgm:t>
    </dgm:pt>
    <dgm:pt modelId="{DE625C82-E6EA-471B-936A-BF701E4EF2EC}" type="sibTrans" cxnId="{B45422A8-BE4B-470A-B574-79861F371514}">
      <dgm:prSet/>
      <dgm:spPr/>
      <dgm:t>
        <a:bodyPr/>
        <a:lstStyle/>
        <a:p>
          <a:endParaRPr lang="en-US"/>
        </a:p>
      </dgm:t>
    </dgm:pt>
    <dgm:pt modelId="{02A765B0-EBAA-46AA-821B-70E75ED230CB}">
      <dgm:prSet/>
      <dgm:spPr/>
      <dgm:t>
        <a:bodyPr/>
        <a:lstStyle/>
        <a:p>
          <a:r>
            <a:rPr lang="en-US"/>
            <a:t>Administration Professional Day April 27th</a:t>
          </a:r>
        </a:p>
      </dgm:t>
    </dgm:pt>
    <dgm:pt modelId="{E7DF333D-B3AC-42AE-A935-165D3ADB2F2B}" type="parTrans" cxnId="{AEB345DE-433E-41AF-99F9-5DB759F8E3C0}">
      <dgm:prSet/>
      <dgm:spPr/>
      <dgm:t>
        <a:bodyPr/>
        <a:lstStyle/>
        <a:p>
          <a:endParaRPr lang="en-US"/>
        </a:p>
      </dgm:t>
    </dgm:pt>
    <dgm:pt modelId="{EA18273B-9BAD-4F9B-876C-13030E06113F}" type="sibTrans" cxnId="{AEB345DE-433E-41AF-99F9-5DB759F8E3C0}">
      <dgm:prSet/>
      <dgm:spPr/>
      <dgm:t>
        <a:bodyPr/>
        <a:lstStyle/>
        <a:p>
          <a:endParaRPr lang="en-US"/>
        </a:p>
      </dgm:t>
    </dgm:pt>
    <dgm:pt modelId="{A9020D90-3A3E-42DD-9739-6E44C7E30714}">
      <dgm:prSet/>
      <dgm:spPr/>
      <dgm:t>
        <a:bodyPr/>
        <a:lstStyle/>
        <a:p>
          <a:r>
            <a:rPr lang="en-US"/>
            <a:t>Teacher Appreciation May 6</a:t>
          </a:r>
          <a:r>
            <a:rPr lang="en-US" baseline="30000"/>
            <a:t>th  </a:t>
          </a:r>
          <a:endParaRPr lang="en-US"/>
        </a:p>
      </dgm:t>
    </dgm:pt>
    <dgm:pt modelId="{F0A10001-EBE6-4C89-9A7C-1F1479923F31}" type="parTrans" cxnId="{23CD7377-F5FC-4A9C-BBEF-E9E12F40411D}">
      <dgm:prSet/>
      <dgm:spPr/>
      <dgm:t>
        <a:bodyPr/>
        <a:lstStyle/>
        <a:p>
          <a:endParaRPr lang="en-US"/>
        </a:p>
      </dgm:t>
    </dgm:pt>
    <dgm:pt modelId="{C3BC06F1-6758-46C4-AC03-DE2F579CBFFA}" type="sibTrans" cxnId="{23CD7377-F5FC-4A9C-BBEF-E9E12F40411D}">
      <dgm:prSet/>
      <dgm:spPr/>
      <dgm:t>
        <a:bodyPr/>
        <a:lstStyle/>
        <a:p>
          <a:endParaRPr lang="en-US"/>
        </a:p>
      </dgm:t>
    </dgm:pt>
    <dgm:pt modelId="{D708597B-081A-4364-9720-C92ADE7C2E6F}">
      <dgm:prSet/>
      <dgm:spPr/>
      <dgm:t>
        <a:bodyPr/>
        <a:lstStyle/>
        <a:p>
          <a:r>
            <a:rPr lang="en-US"/>
            <a:t>Grade 8 Festivities</a:t>
          </a:r>
        </a:p>
      </dgm:t>
    </dgm:pt>
    <dgm:pt modelId="{434FA306-7B81-4EEE-95BD-E7D03DAAA020}" type="parTrans" cxnId="{C126FD96-BC1E-4FD9-902E-2F2B15A7A140}">
      <dgm:prSet/>
      <dgm:spPr/>
      <dgm:t>
        <a:bodyPr/>
        <a:lstStyle/>
        <a:p>
          <a:endParaRPr lang="en-US"/>
        </a:p>
      </dgm:t>
    </dgm:pt>
    <dgm:pt modelId="{A8866721-AF02-4A6F-83E3-88DBC99FFCB4}" type="sibTrans" cxnId="{C126FD96-BC1E-4FD9-902E-2F2B15A7A140}">
      <dgm:prSet/>
      <dgm:spPr/>
      <dgm:t>
        <a:bodyPr/>
        <a:lstStyle/>
        <a:p>
          <a:endParaRPr lang="en-US"/>
        </a:p>
      </dgm:t>
    </dgm:pt>
    <dgm:pt modelId="{7CFB3B2B-F12D-4588-BC28-64B1534AF5B2}">
      <dgm:prSet/>
      <dgm:spPr/>
      <dgm:t>
        <a:bodyPr/>
        <a:lstStyle/>
        <a:p>
          <a:r>
            <a:rPr lang="en-US"/>
            <a:t>May 7</a:t>
          </a:r>
          <a:r>
            <a:rPr lang="en-US" baseline="30000"/>
            <a:t>th</a:t>
          </a:r>
          <a:r>
            <a:rPr lang="en-US"/>
            <a:t> Dance</a:t>
          </a:r>
        </a:p>
      </dgm:t>
    </dgm:pt>
    <dgm:pt modelId="{EA233BB8-D595-4528-987B-3B20F78F47D2}" type="parTrans" cxnId="{4762D321-9945-4F3C-9F2D-A328553BB08A}">
      <dgm:prSet/>
      <dgm:spPr/>
      <dgm:t>
        <a:bodyPr/>
        <a:lstStyle/>
        <a:p>
          <a:endParaRPr lang="en-US"/>
        </a:p>
      </dgm:t>
    </dgm:pt>
    <dgm:pt modelId="{6DA829F1-4BBE-4169-BD0C-CDA1371A45A3}" type="sibTrans" cxnId="{4762D321-9945-4F3C-9F2D-A328553BB08A}">
      <dgm:prSet/>
      <dgm:spPr/>
      <dgm:t>
        <a:bodyPr/>
        <a:lstStyle/>
        <a:p>
          <a:endParaRPr lang="en-US"/>
        </a:p>
      </dgm:t>
    </dgm:pt>
    <dgm:pt modelId="{6730D129-0721-48E5-B692-380E2D0BB1A6}">
      <dgm:prSet/>
      <dgm:spPr/>
      <dgm:t>
        <a:bodyPr/>
        <a:lstStyle/>
        <a:p>
          <a:r>
            <a:rPr lang="en-US"/>
            <a:t>May 13</a:t>
          </a:r>
          <a:r>
            <a:rPr lang="en-US" baseline="30000"/>
            <a:t>th</a:t>
          </a:r>
          <a:r>
            <a:rPr lang="en-US"/>
            <a:t> Field Trip</a:t>
          </a:r>
        </a:p>
      </dgm:t>
    </dgm:pt>
    <dgm:pt modelId="{CC7D80DA-555A-4B52-9945-09C87C4AE3B5}" type="parTrans" cxnId="{80F5CCBB-2363-4A7D-AB73-807E78D8EDD9}">
      <dgm:prSet/>
      <dgm:spPr/>
      <dgm:t>
        <a:bodyPr/>
        <a:lstStyle/>
        <a:p>
          <a:endParaRPr lang="en-US"/>
        </a:p>
      </dgm:t>
    </dgm:pt>
    <dgm:pt modelId="{76E6E1B9-8E34-42E0-9FDD-3CB78FB5BE56}" type="sibTrans" cxnId="{80F5CCBB-2363-4A7D-AB73-807E78D8EDD9}">
      <dgm:prSet/>
      <dgm:spPr/>
      <dgm:t>
        <a:bodyPr/>
        <a:lstStyle/>
        <a:p>
          <a:endParaRPr lang="en-US"/>
        </a:p>
      </dgm:t>
    </dgm:pt>
    <dgm:pt modelId="{C76434DB-59EF-491B-8245-2A32B4589350}">
      <dgm:prSet/>
      <dgm:spPr/>
      <dgm:t>
        <a:bodyPr/>
        <a:lstStyle/>
        <a:p>
          <a:r>
            <a:rPr lang="en-US"/>
            <a:t>Field Day May 16th and 17</a:t>
          </a:r>
          <a:r>
            <a:rPr lang="en-US" baseline="30000"/>
            <a:t>th</a:t>
          </a:r>
          <a:endParaRPr lang="en-US"/>
        </a:p>
      </dgm:t>
    </dgm:pt>
    <dgm:pt modelId="{72F50035-BEBA-44EC-8B60-5B6917BE7C93}" type="parTrans" cxnId="{FEC9C4E1-C49B-44EB-AB1F-B38485A12ED8}">
      <dgm:prSet/>
      <dgm:spPr/>
      <dgm:t>
        <a:bodyPr/>
        <a:lstStyle/>
        <a:p>
          <a:endParaRPr lang="en-US"/>
        </a:p>
      </dgm:t>
    </dgm:pt>
    <dgm:pt modelId="{1438761E-D694-4250-80B9-6374DDD3DDD6}" type="sibTrans" cxnId="{FEC9C4E1-C49B-44EB-AB1F-B38485A12ED8}">
      <dgm:prSet/>
      <dgm:spPr/>
      <dgm:t>
        <a:bodyPr/>
        <a:lstStyle/>
        <a:p>
          <a:endParaRPr lang="en-US"/>
        </a:p>
      </dgm:t>
    </dgm:pt>
    <dgm:pt modelId="{67EB11B3-6144-4DEA-AA96-4BB3D5C76DDC}">
      <dgm:prSet/>
      <dgm:spPr/>
      <dgm:t>
        <a:bodyPr/>
        <a:lstStyle/>
        <a:p>
          <a:r>
            <a:rPr lang="en-US"/>
            <a:t>Grade 5 and 8 promotional celebrations May 18</a:t>
          </a:r>
          <a:r>
            <a:rPr lang="en-US" baseline="30000"/>
            <a:t>th</a:t>
          </a:r>
          <a:endParaRPr lang="en-US"/>
        </a:p>
      </dgm:t>
    </dgm:pt>
    <dgm:pt modelId="{CA5B81AF-64BD-4D32-9ED9-A2C87D8FB772}" type="parTrans" cxnId="{42745B84-5905-45A3-A913-EFA96353A17E}">
      <dgm:prSet/>
      <dgm:spPr/>
      <dgm:t>
        <a:bodyPr/>
        <a:lstStyle/>
        <a:p>
          <a:endParaRPr lang="en-US"/>
        </a:p>
      </dgm:t>
    </dgm:pt>
    <dgm:pt modelId="{A428377A-8B1D-4068-AA84-8620253C93EC}" type="sibTrans" cxnId="{42745B84-5905-45A3-A913-EFA96353A17E}">
      <dgm:prSet/>
      <dgm:spPr/>
      <dgm:t>
        <a:bodyPr/>
        <a:lstStyle/>
        <a:p>
          <a:endParaRPr lang="en-US"/>
        </a:p>
      </dgm:t>
    </dgm:pt>
    <dgm:pt modelId="{CF40144C-99F4-4975-9BA6-183A378272F1}">
      <dgm:prSet/>
      <dgm:spPr/>
      <dgm:t>
        <a:bodyPr/>
        <a:lstStyle/>
        <a:p>
          <a:r>
            <a:rPr lang="en-US"/>
            <a:t>End of Year Parties May 19</a:t>
          </a:r>
          <a:r>
            <a:rPr lang="en-US" baseline="30000"/>
            <a:t>th</a:t>
          </a:r>
          <a:r>
            <a:rPr lang="en-US"/>
            <a:t>.</a:t>
          </a:r>
        </a:p>
      </dgm:t>
    </dgm:pt>
    <dgm:pt modelId="{C4F6D436-371E-4294-9FCF-FBC78143F75F}" type="parTrans" cxnId="{A3D636A4-23AE-4D87-9E5B-C8A1CF098283}">
      <dgm:prSet/>
      <dgm:spPr/>
      <dgm:t>
        <a:bodyPr/>
        <a:lstStyle/>
        <a:p>
          <a:endParaRPr lang="en-US"/>
        </a:p>
      </dgm:t>
    </dgm:pt>
    <dgm:pt modelId="{2735AC9F-35EE-42FA-A761-2B9E7C109304}" type="sibTrans" cxnId="{A3D636A4-23AE-4D87-9E5B-C8A1CF098283}">
      <dgm:prSet/>
      <dgm:spPr/>
      <dgm:t>
        <a:bodyPr/>
        <a:lstStyle/>
        <a:p>
          <a:endParaRPr lang="en-US"/>
        </a:p>
      </dgm:t>
    </dgm:pt>
    <dgm:pt modelId="{98F24FC9-F0F3-4986-B44D-E59901504EB8}">
      <dgm:prSet/>
      <dgm:spPr/>
      <dgm:t>
        <a:bodyPr/>
        <a:lstStyle/>
        <a:p>
          <a:r>
            <a:rPr lang="en-US"/>
            <a:t>Last day of School May 20th</a:t>
          </a:r>
        </a:p>
      </dgm:t>
    </dgm:pt>
    <dgm:pt modelId="{4A6246A1-ECC1-4F63-B77A-67BC6AE38887}" type="parTrans" cxnId="{4B445602-FE87-44DF-A43D-942B433F44A0}">
      <dgm:prSet/>
      <dgm:spPr/>
      <dgm:t>
        <a:bodyPr/>
        <a:lstStyle/>
        <a:p>
          <a:endParaRPr lang="en-US"/>
        </a:p>
      </dgm:t>
    </dgm:pt>
    <dgm:pt modelId="{E62B5B33-DE4C-4690-9079-CC5D2359068E}" type="sibTrans" cxnId="{4B445602-FE87-44DF-A43D-942B433F44A0}">
      <dgm:prSet/>
      <dgm:spPr/>
      <dgm:t>
        <a:bodyPr/>
        <a:lstStyle/>
        <a:p>
          <a:endParaRPr lang="en-US"/>
        </a:p>
      </dgm:t>
    </dgm:pt>
    <dgm:pt modelId="{D6417F84-D93D-46E0-AFEE-FB571B36C0A0}" type="pres">
      <dgm:prSet presAssocID="{8937D11F-08AF-4320-9DC1-41E7C528C26B}" presName="diagram" presStyleCnt="0">
        <dgm:presLayoutVars>
          <dgm:dir/>
          <dgm:resizeHandles val="exact"/>
        </dgm:presLayoutVars>
      </dgm:prSet>
      <dgm:spPr/>
    </dgm:pt>
    <dgm:pt modelId="{D5F75F46-58F6-473F-BB6B-98A1FC413341}" type="pres">
      <dgm:prSet presAssocID="{6332FED9-83B9-4CC8-A301-FEBDF6EAFB7D}" presName="node" presStyleLbl="node1" presStyleIdx="0" presStyleCnt="9">
        <dgm:presLayoutVars>
          <dgm:bulletEnabled val="1"/>
        </dgm:presLayoutVars>
      </dgm:prSet>
      <dgm:spPr/>
    </dgm:pt>
    <dgm:pt modelId="{587A485F-48E9-43DC-B17B-1FCA605CC098}" type="pres">
      <dgm:prSet presAssocID="{5DABAE4C-816E-48E7-A3D7-EEA19B16D451}" presName="sibTrans" presStyleCnt="0"/>
      <dgm:spPr/>
    </dgm:pt>
    <dgm:pt modelId="{49CE69C3-3D8D-4A24-B18C-B4846BC1F666}" type="pres">
      <dgm:prSet presAssocID="{7DD48C4E-26D4-47D6-878B-557841635875}" presName="node" presStyleLbl="node1" presStyleIdx="1" presStyleCnt="9">
        <dgm:presLayoutVars>
          <dgm:bulletEnabled val="1"/>
        </dgm:presLayoutVars>
      </dgm:prSet>
      <dgm:spPr/>
    </dgm:pt>
    <dgm:pt modelId="{3BFF3ADC-AB9C-4204-9968-0BEB94869402}" type="pres">
      <dgm:prSet presAssocID="{DE625C82-E6EA-471B-936A-BF701E4EF2EC}" presName="sibTrans" presStyleCnt="0"/>
      <dgm:spPr/>
    </dgm:pt>
    <dgm:pt modelId="{70D06A86-BA02-4E97-9EBE-8FD67C6EFB2C}" type="pres">
      <dgm:prSet presAssocID="{02A765B0-EBAA-46AA-821B-70E75ED230CB}" presName="node" presStyleLbl="node1" presStyleIdx="2" presStyleCnt="9">
        <dgm:presLayoutVars>
          <dgm:bulletEnabled val="1"/>
        </dgm:presLayoutVars>
      </dgm:prSet>
      <dgm:spPr/>
    </dgm:pt>
    <dgm:pt modelId="{CE510FAD-7864-4F00-996C-C8F6F2AD9B88}" type="pres">
      <dgm:prSet presAssocID="{EA18273B-9BAD-4F9B-876C-13030E06113F}" presName="sibTrans" presStyleCnt="0"/>
      <dgm:spPr/>
    </dgm:pt>
    <dgm:pt modelId="{BF5F55FA-9A07-4692-8B86-BC820DBBF658}" type="pres">
      <dgm:prSet presAssocID="{A9020D90-3A3E-42DD-9739-6E44C7E30714}" presName="node" presStyleLbl="node1" presStyleIdx="3" presStyleCnt="9">
        <dgm:presLayoutVars>
          <dgm:bulletEnabled val="1"/>
        </dgm:presLayoutVars>
      </dgm:prSet>
      <dgm:spPr/>
    </dgm:pt>
    <dgm:pt modelId="{92E71A47-59F6-45FD-9281-BB76B4D865E2}" type="pres">
      <dgm:prSet presAssocID="{C3BC06F1-6758-46C4-AC03-DE2F579CBFFA}" presName="sibTrans" presStyleCnt="0"/>
      <dgm:spPr/>
    </dgm:pt>
    <dgm:pt modelId="{038E3927-6D7A-4596-B999-4B24FE641A63}" type="pres">
      <dgm:prSet presAssocID="{D708597B-081A-4364-9720-C92ADE7C2E6F}" presName="node" presStyleLbl="node1" presStyleIdx="4" presStyleCnt="9">
        <dgm:presLayoutVars>
          <dgm:bulletEnabled val="1"/>
        </dgm:presLayoutVars>
      </dgm:prSet>
      <dgm:spPr/>
    </dgm:pt>
    <dgm:pt modelId="{4E8F1E47-AA02-40E3-9A64-97F6138EB38B}" type="pres">
      <dgm:prSet presAssocID="{A8866721-AF02-4A6F-83E3-88DBC99FFCB4}" presName="sibTrans" presStyleCnt="0"/>
      <dgm:spPr/>
    </dgm:pt>
    <dgm:pt modelId="{5C1FDFF8-B8C9-4A51-94ED-3975FFA1806A}" type="pres">
      <dgm:prSet presAssocID="{C76434DB-59EF-491B-8245-2A32B4589350}" presName="node" presStyleLbl="node1" presStyleIdx="5" presStyleCnt="9">
        <dgm:presLayoutVars>
          <dgm:bulletEnabled val="1"/>
        </dgm:presLayoutVars>
      </dgm:prSet>
      <dgm:spPr/>
    </dgm:pt>
    <dgm:pt modelId="{AE5AD699-5F8C-477B-823E-729B499F8216}" type="pres">
      <dgm:prSet presAssocID="{1438761E-D694-4250-80B9-6374DDD3DDD6}" presName="sibTrans" presStyleCnt="0"/>
      <dgm:spPr/>
    </dgm:pt>
    <dgm:pt modelId="{E29A1870-5550-4827-8BB3-036AB5D2860F}" type="pres">
      <dgm:prSet presAssocID="{67EB11B3-6144-4DEA-AA96-4BB3D5C76DDC}" presName="node" presStyleLbl="node1" presStyleIdx="6" presStyleCnt="9">
        <dgm:presLayoutVars>
          <dgm:bulletEnabled val="1"/>
        </dgm:presLayoutVars>
      </dgm:prSet>
      <dgm:spPr/>
    </dgm:pt>
    <dgm:pt modelId="{64B6B063-2EE9-44B0-819A-B34BEE685119}" type="pres">
      <dgm:prSet presAssocID="{A428377A-8B1D-4068-AA84-8620253C93EC}" presName="sibTrans" presStyleCnt="0"/>
      <dgm:spPr/>
    </dgm:pt>
    <dgm:pt modelId="{023E8B57-B147-4302-B03B-152A590C0827}" type="pres">
      <dgm:prSet presAssocID="{CF40144C-99F4-4975-9BA6-183A378272F1}" presName="node" presStyleLbl="node1" presStyleIdx="7" presStyleCnt="9">
        <dgm:presLayoutVars>
          <dgm:bulletEnabled val="1"/>
        </dgm:presLayoutVars>
      </dgm:prSet>
      <dgm:spPr/>
    </dgm:pt>
    <dgm:pt modelId="{6966CB40-FEC4-4A7F-BAF4-9F7BA39A76B2}" type="pres">
      <dgm:prSet presAssocID="{2735AC9F-35EE-42FA-A761-2B9E7C109304}" presName="sibTrans" presStyleCnt="0"/>
      <dgm:spPr/>
    </dgm:pt>
    <dgm:pt modelId="{3ED7C99B-E28F-4772-B0D3-79E9BC2F60C6}" type="pres">
      <dgm:prSet presAssocID="{98F24FC9-F0F3-4986-B44D-E59901504EB8}" presName="node" presStyleLbl="node1" presStyleIdx="8" presStyleCnt="9">
        <dgm:presLayoutVars>
          <dgm:bulletEnabled val="1"/>
        </dgm:presLayoutVars>
      </dgm:prSet>
      <dgm:spPr/>
    </dgm:pt>
  </dgm:ptLst>
  <dgm:cxnLst>
    <dgm:cxn modelId="{4B445602-FE87-44DF-A43D-942B433F44A0}" srcId="{8937D11F-08AF-4320-9DC1-41E7C528C26B}" destId="{98F24FC9-F0F3-4986-B44D-E59901504EB8}" srcOrd="8" destOrd="0" parTransId="{4A6246A1-ECC1-4F63-B77A-67BC6AE38887}" sibTransId="{E62B5B33-DE4C-4690-9079-CC5D2359068E}"/>
    <dgm:cxn modelId="{C6F54B04-0888-4C8D-9F4E-890B08EBA8C8}" type="presOf" srcId="{6332FED9-83B9-4CC8-A301-FEBDF6EAFB7D}" destId="{D5F75F46-58F6-473F-BB6B-98A1FC413341}" srcOrd="0" destOrd="0" presId="urn:microsoft.com/office/officeart/2005/8/layout/default"/>
    <dgm:cxn modelId="{4762D321-9945-4F3C-9F2D-A328553BB08A}" srcId="{D708597B-081A-4364-9720-C92ADE7C2E6F}" destId="{7CFB3B2B-F12D-4588-BC28-64B1534AF5B2}" srcOrd="0" destOrd="0" parTransId="{EA233BB8-D595-4528-987B-3B20F78F47D2}" sibTransId="{6DA829F1-4BBE-4169-BD0C-CDA1371A45A3}"/>
    <dgm:cxn modelId="{D038FF2E-B554-4D4E-8A7E-E9FF196F09A3}" type="presOf" srcId="{D708597B-081A-4364-9720-C92ADE7C2E6F}" destId="{038E3927-6D7A-4596-B999-4B24FE641A63}" srcOrd="0" destOrd="0" presId="urn:microsoft.com/office/officeart/2005/8/layout/default"/>
    <dgm:cxn modelId="{DE6B7933-1188-4E47-9D1A-D96BED41D209}" type="presOf" srcId="{7DD48C4E-26D4-47D6-878B-557841635875}" destId="{49CE69C3-3D8D-4A24-B18C-B4846BC1F666}" srcOrd="0" destOrd="0" presId="urn:microsoft.com/office/officeart/2005/8/layout/default"/>
    <dgm:cxn modelId="{89BE5436-B90C-497D-BAF8-47E050A95B0C}" type="presOf" srcId="{02A765B0-EBAA-46AA-821B-70E75ED230CB}" destId="{70D06A86-BA02-4E97-9EBE-8FD67C6EFB2C}" srcOrd="0" destOrd="0" presId="urn:microsoft.com/office/officeart/2005/8/layout/default"/>
    <dgm:cxn modelId="{173A143C-143A-42F1-9473-4937514448F1}" srcId="{8937D11F-08AF-4320-9DC1-41E7C528C26B}" destId="{6332FED9-83B9-4CC8-A301-FEBDF6EAFB7D}" srcOrd="0" destOrd="0" parTransId="{063233D8-3DC1-4E69-819C-BF61CD31EDFD}" sibTransId="{5DABAE4C-816E-48E7-A3D7-EEA19B16D451}"/>
    <dgm:cxn modelId="{880D6964-5382-4626-88A5-F1FCB94BA1EE}" type="presOf" srcId="{A9020D90-3A3E-42DD-9739-6E44C7E30714}" destId="{BF5F55FA-9A07-4692-8B86-BC820DBBF658}" srcOrd="0" destOrd="0" presId="urn:microsoft.com/office/officeart/2005/8/layout/default"/>
    <dgm:cxn modelId="{1A64B971-E47D-418F-A086-0EA4E2BDFB61}" type="presOf" srcId="{98F24FC9-F0F3-4986-B44D-E59901504EB8}" destId="{3ED7C99B-E28F-4772-B0D3-79E9BC2F60C6}" srcOrd="0" destOrd="0" presId="urn:microsoft.com/office/officeart/2005/8/layout/default"/>
    <dgm:cxn modelId="{23CD7377-F5FC-4A9C-BBEF-E9E12F40411D}" srcId="{8937D11F-08AF-4320-9DC1-41E7C528C26B}" destId="{A9020D90-3A3E-42DD-9739-6E44C7E30714}" srcOrd="3" destOrd="0" parTransId="{F0A10001-EBE6-4C89-9A7C-1F1479923F31}" sibTransId="{C3BC06F1-6758-46C4-AC03-DE2F579CBFFA}"/>
    <dgm:cxn modelId="{42745B84-5905-45A3-A913-EFA96353A17E}" srcId="{8937D11F-08AF-4320-9DC1-41E7C528C26B}" destId="{67EB11B3-6144-4DEA-AA96-4BB3D5C76DDC}" srcOrd="6" destOrd="0" parTransId="{CA5B81AF-64BD-4D32-9ED9-A2C87D8FB772}" sibTransId="{A428377A-8B1D-4068-AA84-8620253C93EC}"/>
    <dgm:cxn modelId="{86F13196-D912-4CC7-9714-5DDDECFF187D}" type="presOf" srcId="{CF40144C-99F4-4975-9BA6-183A378272F1}" destId="{023E8B57-B147-4302-B03B-152A590C0827}" srcOrd="0" destOrd="0" presId="urn:microsoft.com/office/officeart/2005/8/layout/default"/>
    <dgm:cxn modelId="{C126FD96-BC1E-4FD9-902E-2F2B15A7A140}" srcId="{8937D11F-08AF-4320-9DC1-41E7C528C26B}" destId="{D708597B-081A-4364-9720-C92ADE7C2E6F}" srcOrd="4" destOrd="0" parTransId="{434FA306-7B81-4EEE-95BD-E7D03DAAA020}" sibTransId="{A8866721-AF02-4A6F-83E3-88DBC99FFCB4}"/>
    <dgm:cxn modelId="{9704C49D-B8D0-4F22-9C94-C8526CF79984}" type="presOf" srcId="{7CFB3B2B-F12D-4588-BC28-64B1534AF5B2}" destId="{038E3927-6D7A-4596-B999-4B24FE641A63}" srcOrd="0" destOrd="1" presId="urn:microsoft.com/office/officeart/2005/8/layout/default"/>
    <dgm:cxn modelId="{A3D636A4-23AE-4D87-9E5B-C8A1CF098283}" srcId="{8937D11F-08AF-4320-9DC1-41E7C528C26B}" destId="{CF40144C-99F4-4975-9BA6-183A378272F1}" srcOrd="7" destOrd="0" parTransId="{C4F6D436-371E-4294-9FCF-FBC78143F75F}" sibTransId="{2735AC9F-35EE-42FA-A761-2B9E7C109304}"/>
    <dgm:cxn modelId="{B45422A8-BE4B-470A-B574-79861F371514}" srcId="{8937D11F-08AF-4320-9DC1-41E7C528C26B}" destId="{7DD48C4E-26D4-47D6-878B-557841635875}" srcOrd="1" destOrd="0" parTransId="{B8BC2BE2-E070-4764-A556-B9ECD0661298}" sibTransId="{DE625C82-E6EA-471B-936A-BF701E4EF2EC}"/>
    <dgm:cxn modelId="{80F5CCBB-2363-4A7D-AB73-807E78D8EDD9}" srcId="{D708597B-081A-4364-9720-C92ADE7C2E6F}" destId="{6730D129-0721-48E5-B692-380E2D0BB1A6}" srcOrd="1" destOrd="0" parTransId="{CC7D80DA-555A-4B52-9945-09C87C4AE3B5}" sibTransId="{76E6E1B9-8E34-42E0-9FDD-3CB78FB5BE56}"/>
    <dgm:cxn modelId="{ECCB85BD-B8B4-406C-8B50-03FDD6B6EF76}" type="presOf" srcId="{67EB11B3-6144-4DEA-AA96-4BB3D5C76DDC}" destId="{E29A1870-5550-4827-8BB3-036AB5D2860F}" srcOrd="0" destOrd="0" presId="urn:microsoft.com/office/officeart/2005/8/layout/default"/>
    <dgm:cxn modelId="{AEB345DE-433E-41AF-99F9-5DB759F8E3C0}" srcId="{8937D11F-08AF-4320-9DC1-41E7C528C26B}" destId="{02A765B0-EBAA-46AA-821B-70E75ED230CB}" srcOrd="2" destOrd="0" parTransId="{E7DF333D-B3AC-42AE-A935-165D3ADB2F2B}" sibTransId="{EA18273B-9BAD-4F9B-876C-13030E06113F}"/>
    <dgm:cxn modelId="{FEC9C4E1-C49B-44EB-AB1F-B38485A12ED8}" srcId="{8937D11F-08AF-4320-9DC1-41E7C528C26B}" destId="{C76434DB-59EF-491B-8245-2A32B4589350}" srcOrd="5" destOrd="0" parTransId="{72F50035-BEBA-44EC-8B60-5B6917BE7C93}" sibTransId="{1438761E-D694-4250-80B9-6374DDD3DDD6}"/>
    <dgm:cxn modelId="{B3B277EF-655F-45B0-8C25-DB74548D1128}" type="presOf" srcId="{6730D129-0721-48E5-B692-380E2D0BB1A6}" destId="{038E3927-6D7A-4596-B999-4B24FE641A63}" srcOrd="0" destOrd="2" presId="urn:microsoft.com/office/officeart/2005/8/layout/default"/>
    <dgm:cxn modelId="{6D05D9F2-18E2-4493-B3CD-71305C66CB85}" type="presOf" srcId="{C76434DB-59EF-491B-8245-2A32B4589350}" destId="{5C1FDFF8-B8C9-4A51-94ED-3975FFA1806A}" srcOrd="0" destOrd="0" presId="urn:microsoft.com/office/officeart/2005/8/layout/default"/>
    <dgm:cxn modelId="{DDA5FFFB-E9D3-4CE6-A560-C1B31F56D0AD}" type="presOf" srcId="{8937D11F-08AF-4320-9DC1-41E7C528C26B}" destId="{D6417F84-D93D-46E0-AFEE-FB571B36C0A0}" srcOrd="0" destOrd="0" presId="urn:microsoft.com/office/officeart/2005/8/layout/default"/>
    <dgm:cxn modelId="{98F3B4F7-72C5-42D9-889D-C4524936761B}" type="presParOf" srcId="{D6417F84-D93D-46E0-AFEE-FB571B36C0A0}" destId="{D5F75F46-58F6-473F-BB6B-98A1FC413341}" srcOrd="0" destOrd="0" presId="urn:microsoft.com/office/officeart/2005/8/layout/default"/>
    <dgm:cxn modelId="{9606F639-145F-4AAC-B141-B0958ECB5A25}" type="presParOf" srcId="{D6417F84-D93D-46E0-AFEE-FB571B36C0A0}" destId="{587A485F-48E9-43DC-B17B-1FCA605CC098}" srcOrd="1" destOrd="0" presId="urn:microsoft.com/office/officeart/2005/8/layout/default"/>
    <dgm:cxn modelId="{059A7796-5683-498A-A1A9-E550F1731453}" type="presParOf" srcId="{D6417F84-D93D-46E0-AFEE-FB571B36C0A0}" destId="{49CE69C3-3D8D-4A24-B18C-B4846BC1F666}" srcOrd="2" destOrd="0" presId="urn:microsoft.com/office/officeart/2005/8/layout/default"/>
    <dgm:cxn modelId="{FBB9A6A2-016F-4BC7-B5BC-8DA265D9FAD9}" type="presParOf" srcId="{D6417F84-D93D-46E0-AFEE-FB571B36C0A0}" destId="{3BFF3ADC-AB9C-4204-9968-0BEB94869402}" srcOrd="3" destOrd="0" presId="urn:microsoft.com/office/officeart/2005/8/layout/default"/>
    <dgm:cxn modelId="{0BA5D07E-CD3F-4970-87FD-7009A33B9A82}" type="presParOf" srcId="{D6417F84-D93D-46E0-AFEE-FB571B36C0A0}" destId="{70D06A86-BA02-4E97-9EBE-8FD67C6EFB2C}" srcOrd="4" destOrd="0" presId="urn:microsoft.com/office/officeart/2005/8/layout/default"/>
    <dgm:cxn modelId="{F401BBC0-2696-41CF-BEFC-3D1130D0B0C6}" type="presParOf" srcId="{D6417F84-D93D-46E0-AFEE-FB571B36C0A0}" destId="{CE510FAD-7864-4F00-996C-C8F6F2AD9B88}" srcOrd="5" destOrd="0" presId="urn:microsoft.com/office/officeart/2005/8/layout/default"/>
    <dgm:cxn modelId="{019D9399-BECA-4DC0-92F2-F0A2B88F7C66}" type="presParOf" srcId="{D6417F84-D93D-46E0-AFEE-FB571B36C0A0}" destId="{BF5F55FA-9A07-4692-8B86-BC820DBBF658}" srcOrd="6" destOrd="0" presId="urn:microsoft.com/office/officeart/2005/8/layout/default"/>
    <dgm:cxn modelId="{5063E4BC-939C-4068-831F-B66A0462F35C}" type="presParOf" srcId="{D6417F84-D93D-46E0-AFEE-FB571B36C0A0}" destId="{92E71A47-59F6-45FD-9281-BB76B4D865E2}" srcOrd="7" destOrd="0" presId="urn:microsoft.com/office/officeart/2005/8/layout/default"/>
    <dgm:cxn modelId="{04314457-9571-4568-AB45-5A897415DCDE}" type="presParOf" srcId="{D6417F84-D93D-46E0-AFEE-FB571B36C0A0}" destId="{038E3927-6D7A-4596-B999-4B24FE641A63}" srcOrd="8" destOrd="0" presId="urn:microsoft.com/office/officeart/2005/8/layout/default"/>
    <dgm:cxn modelId="{A3AB0FCF-6784-4E38-B267-0D534A6F6259}" type="presParOf" srcId="{D6417F84-D93D-46E0-AFEE-FB571B36C0A0}" destId="{4E8F1E47-AA02-40E3-9A64-97F6138EB38B}" srcOrd="9" destOrd="0" presId="urn:microsoft.com/office/officeart/2005/8/layout/default"/>
    <dgm:cxn modelId="{54C46B8A-6B02-4BAB-86C2-2449286A53ED}" type="presParOf" srcId="{D6417F84-D93D-46E0-AFEE-FB571B36C0A0}" destId="{5C1FDFF8-B8C9-4A51-94ED-3975FFA1806A}" srcOrd="10" destOrd="0" presId="urn:microsoft.com/office/officeart/2005/8/layout/default"/>
    <dgm:cxn modelId="{70E62E44-28AA-4DB5-9F83-164866C84C1E}" type="presParOf" srcId="{D6417F84-D93D-46E0-AFEE-FB571B36C0A0}" destId="{AE5AD699-5F8C-477B-823E-729B499F8216}" srcOrd="11" destOrd="0" presId="urn:microsoft.com/office/officeart/2005/8/layout/default"/>
    <dgm:cxn modelId="{DFE79371-E979-4E69-B370-99438844D485}" type="presParOf" srcId="{D6417F84-D93D-46E0-AFEE-FB571B36C0A0}" destId="{E29A1870-5550-4827-8BB3-036AB5D2860F}" srcOrd="12" destOrd="0" presId="urn:microsoft.com/office/officeart/2005/8/layout/default"/>
    <dgm:cxn modelId="{47D83130-DD19-4CC9-B0EA-FA7C28A6E34C}" type="presParOf" srcId="{D6417F84-D93D-46E0-AFEE-FB571B36C0A0}" destId="{64B6B063-2EE9-44B0-819A-B34BEE685119}" srcOrd="13" destOrd="0" presId="urn:microsoft.com/office/officeart/2005/8/layout/default"/>
    <dgm:cxn modelId="{A5C5E86B-851F-47E9-BF08-BAF8125B3105}" type="presParOf" srcId="{D6417F84-D93D-46E0-AFEE-FB571B36C0A0}" destId="{023E8B57-B147-4302-B03B-152A590C0827}" srcOrd="14" destOrd="0" presId="urn:microsoft.com/office/officeart/2005/8/layout/default"/>
    <dgm:cxn modelId="{47D8D21B-E401-4C78-B4A2-8DD97B793497}" type="presParOf" srcId="{D6417F84-D93D-46E0-AFEE-FB571B36C0A0}" destId="{6966CB40-FEC4-4A7F-BAF4-9F7BA39A76B2}" srcOrd="15" destOrd="0" presId="urn:microsoft.com/office/officeart/2005/8/layout/default"/>
    <dgm:cxn modelId="{C837B448-1D4B-4834-896F-16BE6E4850E6}" type="presParOf" srcId="{D6417F84-D93D-46E0-AFEE-FB571B36C0A0}" destId="{3ED7C99B-E28F-4772-B0D3-79E9BC2F60C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5F46-58F6-473F-BB6B-98A1FC413341}">
      <dsp:nvSpPr>
        <dsp:cNvPr id="0" name=""/>
        <dsp:cNvSpPr/>
      </dsp:nvSpPr>
      <dsp:spPr>
        <a:xfrm>
          <a:off x="0" y="611660"/>
          <a:ext cx="2156410" cy="12938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Geogia Milestones April 25 – May 13</a:t>
          </a:r>
        </a:p>
      </dsp:txBody>
      <dsp:txXfrm>
        <a:off x="0" y="611660"/>
        <a:ext cx="2156410" cy="1293846"/>
      </dsp:txXfrm>
    </dsp:sp>
    <dsp:sp modelId="{49CE69C3-3D8D-4A24-B18C-B4846BC1F666}">
      <dsp:nvSpPr>
        <dsp:cNvPr id="0" name=""/>
        <dsp:cNvSpPr/>
      </dsp:nvSpPr>
      <dsp:spPr>
        <a:xfrm>
          <a:off x="2372051" y="611660"/>
          <a:ext cx="2156410" cy="1293846"/>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iReady Final Benchmark KG- Grade 8</a:t>
          </a:r>
        </a:p>
      </dsp:txBody>
      <dsp:txXfrm>
        <a:off x="2372051" y="611660"/>
        <a:ext cx="2156410" cy="1293846"/>
      </dsp:txXfrm>
    </dsp:sp>
    <dsp:sp modelId="{70D06A86-BA02-4E97-9EBE-8FD67C6EFB2C}">
      <dsp:nvSpPr>
        <dsp:cNvPr id="0" name=""/>
        <dsp:cNvSpPr/>
      </dsp:nvSpPr>
      <dsp:spPr>
        <a:xfrm>
          <a:off x="4744102" y="611660"/>
          <a:ext cx="2156410" cy="1293846"/>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Administration Professional Day April 27th</a:t>
          </a:r>
        </a:p>
      </dsp:txBody>
      <dsp:txXfrm>
        <a:off x="4744102" y="611660"/>
        <a:ext cx="2156410" cy="1293846"/>
      </dsp:txXfrm>
    </dsp:sp>
    <dsp:sp modelId="{BF5F55FA-9A07-4692-8B86-BC820DBBF658}">
      <dsp:nvSpPr>
        <dsp:cNvPr id="0" name=""/>
        <dsp:cNvSpPr/>
      </dsp:nvSpPr>
      <dsp:spPr>
        <a:xfrm>
          <a:off x="0" y="2121147"/>
          <a:ext cx="2156410" cy="1293846"/>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Teacher Appreciation May 6</a:t>
          </a:r>
          <a:r>
            <a:rPr lang="en-US" sz="2000" kern="1200" baseline="30000"/>
            <a:t>th  </a:t>
          </a:r>
          <a:endParaRPr lang="en-US" sz="2000" kern="1200"/>
        </a:p>
      </dsp:txBody>
      <dsp:txXfrm>
        <a:off x="0" y="2121147"/>
        <a:ext cx="2156410" cy="1293846"/>
      </dsp:txXfrm>
    </dsp:sp>
    <dsp:sp modelId="{038E3927-6D7A-4596-B999-4B24FE641A63}">
      <dsp:nvSpPr>
        <dsp:cNvPr id="0" name=""/>
        <dsp:cNvSpPr/>
      </dsp:nvSpPr>
      <dsp:spPr>
        <a:xfrm>
          <a:off x="2372051" y="2121147"/>
          <a:ext cx="2156410" cy="1293846"/>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Grade 8 Festivities</a:t>
          </a:r>
        </a:p>
        <a:p>
          <a:pPr marL="171450" lvl="1" indent="-171450" algn="l" defTabSz="711200">
            <a:lnSpc>
              <a:spcPct val="90000"/>
            </a:lnSpc>
            <a:spcBef>
              <a:spcPct val="0"/>
            </a:spcBef>
            <a:spcAft>
              <a:spcPct val="15000"/>
            </a:spcAft>
            <a:buChar char="•"/>
          </a:pPr>
          <a:r>
            <a:rPr lang="en-US" sz="1600" kern="1200"/>
            <a:t>May 7</a:t>
          </a:r>
          <a:r>
            <a:rPr lang="en-US" sz="1600" kern="1200" baseline="30000"/>
            <a:t>th</a:t>
          </a:r>
          <a:r>
            <a:rPr lang="en-US" sz="1600" kern="1200"/>
            <a:t> Dance</a:t>
          </a:r>
        </a:p>
        <a:p>
          <a:pPr marL="171450" lvl="1" indent="-171450" algn="l" defTabSz="711200">
            <a:lnSpc>
              <a:spcPct val="90000"/>
            </a:lnSpc>
            <a:spcBef>
              <a:spcPct val="0"/>
            </a:spcBef>
            <a:spcAft>
              <a:spcPct val="15000"/>
            </a:spcAft>
            <a:buChar char="•"/>
          </a:pPr>
          <a:r>
            <a:rPr lang="en-US" sz="1600" kern="1200"/>
            <a:t>May 13</a:t>
          </a:r>
          <a:r>
            <a:rPr lang="en-US" sz="1600" kern="1200" baseline="30000"/>
            <a:t>th</a:t>
          </a:r>
          <a:r>
            <a:rPr lang="en-US" sz="1600" kern="1200"/>
            <a:t> Field Trip</a:t>
          </a:r>
        </a:p>
      </dsp:txBody>
      <dsp:txXfrm>
        <a:off x="2372051" y="2121147"/>
        <a:ext cx="2156410" cy="1293846"/>
      </dsp:txXfrm>
    </dsp:sp>
    <dsp:sp modelId="{5C1FDFF8-B8C9-4A51-94ED-3975FFA1806A}">
      <dsp:nvSpPr>
        <dsp:cNvPr id="0" name=""/>
        <dsp:cNvSpPr/>
      </dsp:nvSpPr>
      <dsp:spPr>
        <a:xfrm>
          <a:off x="4744102" y="2121147"/>
          <a:ext cx="2156410" cy="1293846"/>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Field Day May 16th and 17</a:t>
          </a:r>
          <a:r>
            <a:rPr lang="en-US" sz="2000" kern="1200" baseline="30000"/>
            <a:t>th</a:t>
          </a:r>
          <a:endParaRPr lang="en-US" sz="2000" kern="1200"/>
        </a:p>
      </dsp:txBody>
      <dsp:txXfrm>
        <a:off x="4744102" y="2121147"/>
        <a:ext cx="2156410" cy="1293846"/>
      </dsp:txXfrm>
    </dsp:sp>
    <dsp:sp modelId="{E29A1870-5550-4827-8BB3-036AB5D2860F}">
      <dsp:nvSpPr>
        <dsp:cNvPr id="0" name=""/>
        <dsp:cNvSpPr/>
      </dsp:nvSpPr>
      <dsp:spPr>
        <a:xfrm>
          <a:off x="0" y="3630634"/>
          <a:ext cx="2156410" cy="1293846"/>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Grade 5 and 8 promotional celebrations May 18</a:t>
          </a:r>
          <a:r>
            <a:rPr lang="en-US" sz="2000" kern="1200" baseline="30000"/>
            <a:t>th</a:t>
          </a:r>
          <a:endParaRPr lang="en-US" sz="2000" kern="1200"/>
        </a:p>
      </dsp:txBody>
      <dsp:txXfrm>
        <a:off x="0" y="3630634"/>
        <a:ext cx="2156410" cy="1293846"/>
      </dsp:txXfrm>
    </dsp:sp>
    <dsp:sp modelId="{023E8B57-B147-4302-B03B-152A590C0827}">
      <dsp:nvSpPr>
        <dsp:cNvPr id="0" name=""/>
        <dsp:cNvSpPr/>
      </dsp:nvSpPr>
      <dsp:spPr>
        <a:xfrm>
          <a:off x="2372051" y="3630634"/>
          <a:ext cx="2156410" cy="1293846"/>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End of Year Parties May 19</a:t>
          </a:r>
          <a:r>
            <a:rPr lang="en-US" sz="2000" kern="1200" baseline="30000"/>
            <a:t>th</a:t>
          </a:r>
          <a:r>
            <a:rPr lang="en-US" sz="2000" kern="1200"/>
            <a:t>.</a:t>
          </a:r>
        </a:p>
      </dsp:txBody>
      <dsp:txXfrm>
        <a:off x="2372051" y="3630634"/>
        <a:ext cx="2156410" cy="1293846"/>
      </dsp:txXfrm>
    </dsp:sp>
    <dsp:sp modelId="{3ED7C99B-E28F-4772-B0D3-79E9BC2F60C6}">
      <dsp:nvSpPr>
        <dsp:cNvPr id="0" name=""/>
        <dsp:cNvSpPr/>
      </dsp:nvSpPr>
      <dsp:spPr>
        <a:xfrm>
          <a:off x="4744102" y="3630634"/>
          <a:ext cx="2156410" cy="129384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Last day of School May 20th</a:t>
          </a:r>
        </a:p>
      </dsp:txBody>
      <dsp:txXfrm>
        <a:off x="4744102" y="3630634"/>
        <a:ext cx="2156410" cy="12938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D996-DAC0-4D43-939E-5BE042ACE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9C7952-F2F7-40F9-94FB-E3F83B0C99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D5438-EE9E-4276-A46B-5416ECF929B0}"/>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5" name="Footer Placeholder 4">
            <a:extLst>
              <a:ext uri="{FF2B5EF4-FFF2-40B4-BE49-F238E27FC236}">
                <a16:creationId xmlns:a16="http://schemas.microsoft.com/office/drawing/2014/main" id="{BC06AF17-3081-4C05-B79F-6D8FCEF1B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FC930-E463-47D5-89FE-C98B3D2DE2E8}"/>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320820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9405-C29A-463E-8C79-442699935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05486-98EF-4548-BC57-0C4C64EBCD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641D1-8ACD-4B8C-ACF2-352EED912C23}"/>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5" name="Footer Placeholder 4">
            <a:extLst>
              <a:ext uri="{FF2B5EF4-FFF2-40B4-BE49-F238E27FC236}">
                <a16:creationId xmlns:a16="http://schemas.microsoft.com/office/drawing/2014/main" id="{044BC2E5-3DFB-4152-A0B4-C184CB66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48DEB-4555-4A5B-AB59-195320079FA5}"/>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21611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936E0-1550-48F7-8449-A08320F45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F1B3A-23D6-4F2A-A271-CB662E54E1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E2F4B-F7D7-40CA-85C8-90A0BE2A1A32}"/>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5" name="Footer Placeholder 4">
            <a:extLst>
              <a:ext uri="{FF2B5EF4-FFF2-40B4-BE49-F238E27FC236}">
                <a16:creationId xmlns:a16="http://schemas.microsoft.com/office/drawing/2014/main" id="{7794E118-E89E-4531-837F-F7D99979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C1FFC-A030-4BAA-A17C-F5411A6072A2}"/>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46480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6F87-AD6E-4CD9-BC5A-47C315B7A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57E66-577A-44A1-85DD-EADE8988B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CEF64-0D40-4D5A-BE00-2E23DF70254D}"/>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5" name="Footer Placeholder 4">
            <a:extLst>
              <a:ext uri="{FF2B5EF4-FFF2-40B4-BE49-F238E27FC236}">
                <a16:creationId xmlns:a16="http://schemas.microsoft.com/office/drawing/2014/main" id="{7CFBD79F-EF30-4691-AF89-84F8641D2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62CF5-B409-46E9-9E8D-D2CFFDE6161B}"/>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121888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0B50-0E6E-48A2-840B-978D48A22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8C34B2-1BD5-43EF-B71A-BEFDDF24C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539D0-89D5-4E44-AA06-AA52EA84936D}"/>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5" name="Footer Placeholder 4">
            <a:extLst>
              <a:ext uri="{FF2B5EF4-FFF2-40B4-BE49-F238E27FC236}">
                <a16:creationId xmlns:a16="http://schemas.microsoft.com/office/drawing/2014/main" id="{F743889C-1344-4B69-B31E-2C576AEB9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DBB6-B464-485B-84A3-914FABF41766}"/>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117990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ADF4-941D-4C9C-ADEE-079E8D930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29ED17-9E99-44BD-A23F-7EA17A28B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DAC748-AC27-4610-97BA-B4C060EFB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E4ABBE-C39E-46D8-840C-DAEDFAD8E952}"/>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6" name="Footer Placeholder 5">
            <a:extLst>
              <a:ext uri="{FF2B5EF4-FFF2-40B4-BE49-F238E27FC236}">
                <a16:creationId xmlns:a16="http://schemas.microsoft.com/office/drawing/2014/main" id="{5A56B467-DD03-4893-9C44-000C57A45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CFEA1-7B62-46D2-A81E-B8F51464B7B3}"/>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33210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785D-6B59-447C-8ED0-BE7390806A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A82B50-6B0E-45DE-811B-7FEB18C6B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770A9-3614-4FC0-BFFC-BB6EE48E3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9CDF18-6D6B-409A-B343-1F88F443BF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DB679-79B5-4208-AB5B-C905380E6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17DDA5-2E2D-467E-81E1-9A0DE15623D6}"/>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8" name="Footer Placeholder 7">
            <a:extLst>
              <a:ext uri="{FF2B5EF4-FFF2-40B4-BE49-F238E27FC236}">
                <a16:creationId xmlns:a16="http://schemas.microsoft.com/office/drawing/2014/main" id="{C73F09A3-B212-438F-90EC-D1BB93787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A1D174-313C-423B-8F07-B478B05A81D1}"/>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185449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DEA0-930B-450F-8C18-657E3DFB90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5350B-4532-4206-9423-7D9D4F4E36A0}"/>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4" name="Footer Placeholder 3">
            <a:extLst>
              <a:ext uri="{FF2B5EF4-FFF2-40B4-BE49-F238E27FC236}">
                <a16:creationId xmlns:a16="http://schemas.microsoft.com/office/drawing/2014/main" id="{CA325FD6-35FF-4DCD-A19A-9C9EC06115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6D6DE0-296C-4224-BF12-72E4ED4E7D15}"/>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107082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47CA1-0473-4B6D-81B9-6D9CCEE1A48A}"/>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3" name="Footer Placeholder 2">
            <a:extLst>
              <a:ext uri="{FF2B5EF4-FFF2-40B4-BE49-F238E27FC236}">
                <a16:creationId xmlns:a16="http://schemas.microsoft.com/office/drawing/2014/main" id="{C7626BA7-09ED-47EA-9CE6-27C693E72F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C8B02E-DE16-4B4E-8E25-314BBCB751D7}"/>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233014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5E69-A844-4A81-9D34-175BB0D8A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EC4A7A-F19F-47D3-81BA-43DE1319B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22A3E1-2E95-4AA1-815B-5F00F5F8C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5CA8E-FE47-4134-9CAF-3C2E1F85AFBF}"/>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6" name="Footer Placeholder 5">
            <a:extLst>
              <a:ext uri="{FF2B5EF4-FFF2-40B4-BE49-F238E27FC236}">
                <a16:creationId xmlns:a16="http://schemas.microsoft.com/office/drawing/2014/main" id="{ECE5AE49-26F0-4AF6-9145-4E7D26D27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D9712-EDE5-4221-9CCE-A5AD9649C8BB}"/>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371969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D9B8-1AC2-4454-A9F2-9A1ED3D9E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A13436-A6E6-4461-B51F-1A0656E76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370CBF-A7FF-4A02-9136-A18D96DEE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F8A1-AD47-4E73-B74C-33D45F2F5950}"/>
              </a:ext>
            </a:extLst>
          </p:cNvPr>
          <p:cNvSpPr>
            <a:spLocks noGrp="1"/>
          </p:cNvSpPr>
          <p:nvPr>
            <p:ph type="dt" sz="half" idx="10"/>
          </p:nvPr>
        </p:nvSpPr>
        <p:spPr/>
        <p:txBody>
          <a:bodyPr/>
          <a:lstStyle/>
          <a:p>
            <a:fld id="{874569E7-889D-48BB-BD81-6B1F6EC548D7}" type="datetimeFigureOut">
              <a:rPr lang="en-US" smtClean="0"/>
              <a:t>4/26/2022</a:t>
            </a:fld>
            <a:endParaRPr lang="en-US"/>
          </a:p>
        </p:txBody>
      </p:sp>
      <p:sp>
        <p:nvSpPr>
          <p:cNvPr id="6" name="Footer Placeholder 5">
            <a:extLst>
              <a:ext uri="{FF2B5EF4-FFF2-40B4-BE49-F238E27FC236}">
                <a16:creationId xmlns:a16="http://schemas.microsoft.com/office/drawing/2014/main" id="{63DFDCE3-F0AF-4409-A026-BA23D8CA3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59B2E-F594-442D-9389-397476CE1265}"/>
              </a:ext>
            </a:extLst>
          </p:cNvPr>
          <p:cNvSpPr>
            <a:spLocks noGrp="1"/>
          </p:cNvSpPr>
          <p:nvPr>
            <p:ph type="sldNum" sz="quarter" idx="12"/>
          </p:nvPr>
        </p:nvSpPr>
        <p:spPr/>
        <p:txBody>
          <a:bodyPr/>
          <a:lstStyle/>
          <a:p>
            <a:fld id="{45E57805-0A38-4A35-9FD9-0075C83AD46A}" type="slidenum">
              <a:rPr lang="en-US" smtClean="0"/>
              <a:t>‹#›</a:t>
            </a:fld>
            <a:endParaRPr lang="en-US"/>
          </a:p>
        </p:txBody>
      </p:sp>
    </p:spTree>
    <p:extLst>
      <p:ext uri="{BB962C8B-B14F-4D97-AF65-F5344CB8AC3E}">
        <p14:creationId xmlns:p14="http://schemas.microsoft.com/office/powerpoint/2010/main" val="135300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7F3B7-3ED8-4110-9AE1-A66ACA2B4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F4F34-1DF6-47B4-8D42-DEA406997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5D6E3-8709-4036-AB7E-12E615B0C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569E7-889D-48BB-BD81-6B1F6EC548D7}" type="datetimeFigureOut">
              <a:rPr lang="en-US" smtClean="0"/>
              <a:t>4/26/2022</a:t>
            </a:fld>
            <a:endParaRPr lang="en-US"/>
          </a:p>
        </p:txBody>
      </p:sp>
      <p:sp>
        <p:nvSpPr>
          <p:cNvPr id="5" name="Footer Placeholder 4">
            <a:extLst>
              <a:ext uri="{FF2B5EF4-FFF2-40B4-BE49-F238E27FC236}">
                <a16:creationId xmlns:a16="http://schemas.microsoft.com/office/drawing/2014/main" id="{7D5E0532-38E0-48BB-BF80-EB42B619D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B69B07-311A-45B1-90D9-CB2A2B833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57805-0A38-4A35-9FD9-0075C83AD46A}" type="slidenum">
              <a:rPr lang="en-US" smtClean="0"/>
              <a:t>‹#›</a:t>
            </a:fld>
            <a:endParaRPr lang="en-US"/>
          </a:p>
        </p:txBody>
      </p:sp>
    </p:spTree>
    <p:extLst>
      <p:ext uri="{BB962C8B-B14F-4D97-AF65-F5344CB8AC3E}">
        <p14:creationId xmlns:p14="http://schemas.microsoft.com/office/powerpoint/2010/main" val="9884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ishmael.abdulsalaam\OneDrive%20-%20The%20Main%20Street%20Academy\STEM\Middle%20School%20STEAM%20July%202019.pdf" TargetMode="External"/><Relationship Id="rId2" Type="http://schemas.openxmlformats.org/officeDocument/2006/relationships/hyperlink" Target="file:///C:\Users\ishmael.abdulsalaam\OneDrive%20-%20The%20Main%20Street%20Academy\STEM\STEM-STEAM-Continuum-Overview-1.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file:///C:\Users\ishmael.abdulsalaam\OneDrive%20-%20The%20Main%20Street%20Academy\STEM\Elementary%20STEAM%20July%20201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gadoe.org/Curriculum-Instruction-and-Assessment/CTAE/Documents/Middle-School-Guidance-Tracking-Form.doc" TargetMode="External"/><Relationship Id="rId3" Type="http://schemas.openxmlformats.org/officeDocument/2006/relationships/hyperlink" Target="https://www.gadoe.org/Curriculum-Instruction-and-Assessment/CTAE/Pages/Elementary-Cluster-Activities.aspx" TargetMode="External"/><Relationship Id="rId7" Type="http://schemas.openxmlformats.org/officeDocument/2006/relationships/hyperlink" Target="https://www.gadoe.org/Curriculum-Instruction-and-Assessment/CTAE/Documents/Elementary-Guidance-Tracking-Form-Document.doc"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gadoe.org/Curriculum-Instruction-and-Assessment/CTAE/Documents/Middle-School-Career-Guidance-document.pdf" TargetMode="External"/><Relationship Id="rId5" Type="http://schemas.openxmlformats.org/officeDocument/2006/relationships/hyperlink" Target="https://www.gadoe.org/Curriculum-Instruction-and-Assessment/CTAE/Documents/Elementary-Career-Portfolio.pdf" TargetMode="External"/><Relationship Id="rId4" Type="http://schemas.openxmlformats.org/officeDocument/2006/relationships/hyperlink" Target="https://www.gadoe.org/Curriculum-Instruction-and-Assessment/CTAE/Documents/Elementary-Career-Guidance-document.pdf"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Logo&#10;&#10;Description automatically generated">
            <a:extLst>
              <a:ext uri="{FF2B5EF4-FFF2-40B4-BE49-F238E27FC236}">
                <a16:creationId xmlns:a16="http://schemas.microsoft.com/office/drawing/2014/main" id="{DDB07A4F-D612-42AA-91B7-3922E2CDF4CD}"/>
              </a:ext>
            </a:extLst>
          </p:cNvPr>
          <p:cNvPicPr>
            <a:picLocks noChangeAspect="1"/>
          </p:cNvPicPr>
          <p:nvPr/>
        </p:nvPicPr>
        <p:blipFill rotWithShape="1">
          <a:blip r:embed="rId2"/>
          <a:srcRect l="1495" t="6484" r="24923" b="1"/>
          <a:stretch/>
        </p:blipFill>
        <p:spPr>
          <a:xfrm>
            <a:off x="3523488" y="10"/>
            <a:ext cx="8668512" cy="6857990"/>
          </a:xfrm>
          <a:prstGeom prst="rect">
            <a:avLst/>
          </a:prstGeom>
        </p:spPr>
      </p:pic>
      <p:sp>
        <p:nvSpPr>
          <p:cNvPr id="15"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fontScale="77500" lnSpcReduction="20000"/>
          </a:bodyPr>
          <a:lstStyle/>
          <a:p>
            <a:pPr algn="l"/>
            <a:endParaRPr lang="en-US" sz="2000" dirty="0">
              <a:cs typeface="Calibri"/>
            </a:endParaRPr>
          </a:p>
          <a:p>
            <a:pPr algn="l"/>
            <a:r>
              <a:rPr lang="en-US" sz="2000" dirty="0">
                <a:cs typeface="Calibri"/>
              </a:rPr>
              <a:t>Governing Board Meeting</a:t>
            </a:r>
          </a:p>
          <a:p>
            <a:pPr algn="l"/>
            <a:r>
              <a:rPr lang="en-US" sz="2000" dirty="0">
                <a:cs typeface="Calibri"/>
              </a:rPr>
              <a:t>Principal Report</a:t>
            </a:r>
          </a:p>
          <a:p>
            <a:pPr algn="l"/>
            <a:r>
              <a:rPr lang="en-US" sz="2000" dirty="0">
                <a:cs typeface="Calibri"/>
              </a:rPr>
              <a:t>April 26, 2022</a:t>
            </a:r>
            <a:endParaRPr lang="en-US" sz="2000" dirty="0">
              <a:ea typeface="Calibri"/>
              <a:cs typeface="Calibri"/>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86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3068F-7C53-467F-B1D5-7CEC22B41B2D}"/>
              </a:ext>
            </a:extLst>
          </p:cNvPr>
          <p:cNvSpPr>
            <a:spLocks noGrp="1"/>
          </p:cNvSpPr>
          <p:nvPr>
            <p:ph type="title"/>
          </p:nvPr>
        </p:nvSpPr>
        <p:spPr>
          <a:xfrm>
            <a:off x="635000" y="640823"/>
            <a:ext cx="3418659" cy="5583148"/>
          </a:xfrm>
        </p:spPr>
        <p:txBody>
          <a:bodyPr anchor="ctr">
            <a:normAutofit/>
          </a:bodyPr>
          <a:lstStyle/>
          <a:p>
            <a:r>
              <a:rPr lang="en-US" sz="5400"/>
              <a:t>Dates and Events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23DB6A6-7AE4-9895-2F84-07AAEDA5099B}"/>
              </a:ext>
            </a:extLst>
          </p:cNvPr>
          <p:cNvGraphicFramePr>
            <a:graphicFrameLocks noGrp="1"/>
          </p:cNvGraphicFramePr>
          <p:nvPr>
            <p:ph idx="1"/>
            <p:extLst>
              <p:ext uri="{D42A27DB-BD31-4B8C-83A1-F6EECF244321}">
                <p14:modId xmlns:p14="http://schemas.microsoft.com/office/powerpoint/2010/main" val="1805507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07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D4DB-5E6F-44D6-9E3C-21520F62FBDC}"/>
              </a:ext>
            </a:extLst>
          </p:cNvPr>
          <p:cNvSpPr>
            <a:spLocks noGrp="1"/>
          </p:cNvSpPr>
          <p:nvPr>
            <p:ph type="title"/>
          </p:nvPr>
        </p:nvSpPr>
        <p:spPr>
          <a:xfrm>
            <a:off x="4965430" y="629268"/>
            <a:ext cx="6586491" cy="1286160"/>
          </a:xfrm>
        </p:spPr>
        <p:txBody>
          <a:bodyPr anchor="b">
            <a:normAutofit/>
          </a:bodyPr>
          <a:lstStyle/>
          <a:p>
            <a:r>
              <a:rPr lang="en-US" dirty="0"/>
              <a:t>Health and Safety</a:t>
            </a:r>
          </a:p>
        </p:txBody>
      </p:sp>
      <p:sp>
        <p:nvSpPr>
          <p:cNvPr id="3" name="Content Placeholder 2">
            <a:extLst>
              <a:ext uri="{FF2B5EF4-FFF2-40B4-BE49-F238E27FC236}">
                <a16:creationId xmlns:a16="http://schemas.microsoft.com/office/drawing/2014/main" id="{02536438-F506-48F4-8D4F-1EBAE57AE00C}"/>
              </a:ext>
            </a:extLst>
          </p:cNvPr>
          <p:cNvSpPr>
            <a:spLocks noGrp="1"/>
          </p:cNvSpPr>
          <p:nvPr>
            <p:ph idx="1"/>
          </p:nvPr>
        </p:nvSpPr>
        <p:spPr>
          <a:xfrm>
            <a:off x="4965431" y="2438400"/>
            <a:ext cx="6586489" cy="3785419"/>
          </a:xfrm>
        </p:spPr>
        <p:txBody>
          <a:bodyPr>
            <a:normAutofit/>
          </a:bodyPr>
          <a:lstStyle/>
          <a:p>
            <a:r>
              <a:rPr lang="en-US" sz="2000" dirty="0"/>
              <a:t>MAKO program has ended as of May 21st</a:t>
            </a:r>
          </a:p>
          <a:p>
            <a:r>
              <a:rPr lang="en-US" sz="2000" dirty="0"/>
              <a:t>Update our Wellness Policy in our parent student handbook.</a:t>
            </a:r>
          </a:p>
          <a:p>
            <a:pPr lvl="1"/>
            <a:r>
              <a:rPr lang="en-US" sz="2000" dirty="0"/>
              <a:t>Healthier Food Option</a:t>
            </a:r>
          </a:p>
          <a:p>
            <a:pPr lvl="1"/>
            <a:r>
              <a:rPr lang="en-US" sz="2000" dirty="0"/>
              <a:t>Monitoring our compliance concerning snacks, food sales, and delivery.</a:t>
            </a:r>
          </a:p>
          <a:p>
            <a:endParaRPr lang="en-US" sz="2000" dirty="0"/>
          </a:p>
        </p:txBody>
      </p:sp>
      <p:pic>
        <p:nvPicPr>
          <p:cNvPr id="5" name="Picture 4" descr="Assorted vegetables and fruits">
            <a:extLst>
              <a:ext uri="{FF2B5EF4-FFF2-40B4-BE49-F238E27FC236}">
                <a16:creationId xmlns:a16="http://schemas.microsoft.com/office/drawing/2014/main" id="{C10EAD9F-1CE6-9FF5-FF93-A8A4BF28BC4A}"/>
              </a:ext>
            </a:extLst>
          </p:cNvPr>
          <p:cNvPicPr>
            <a:picLocks noChangeAspect="1"/>
          </p:cNvPicPr>
          <p:nvPr/>
        </p:nvPicPr>
        <p:blipFill rotWithShape="1">
          <a:blip r:embed="rId2"/>
          <a:srcRect l="33582" r="2129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A4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71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9460B-4558-468E-A5D3-09B855C2E4C9}"/>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2200" dirty="0">
                <a:solidFill>
                  <a:srgbClr val="FFFFFF"/>
                </a:solidFill>
                <a:cs typeface="Calibri Light"/>
              </a:rPr>
              <a:t>FULL STEAM</a:t>
            </a:r>
            <a:br>
              <a:rPr lang="en-US" sz="2200" dirty="0">
                <a:solidFill>
                  <a:srgbClr val="FFFFFF"/>
                </a:solidFill>
                <a:cs typeface="Calibri Light"/>
              </a:rPr>
            </a:br>
            <a:r>
              <a:rPr lang="en-US" sz="2200" dirty="0">
                <a:solidFill>
                  <a:srgbClr val="FFFFFF"/>
                </a:solidFill>
                <a:cs typeface="Calibri Light"/>
              </a:rPr>
              <a:t>AHEAD!</a:t>
            </a:r>
            <a:br>
              <a:rPr lang="en-US" sz="2200" dirty="0">
                <a:solidFill>
                  <a:srgbClr val="FFFFFF"/>
                </a:solidFill>
                <a:cs typeface="Calibri Light"/>
              </a:rPr>
            </a:br>
            <a:br>
              <a:rPr lang="en-US" sz="2200" dirty="0">
                <a:solidFill>
                  <a:srgbClr val="FFFFFF"/>
                </a:solidFill>
                <a:cs typeface="Calibri Light"/>
              </a:rPr>
            </a:br>
            <a:r>
              <a:rPr lang="en-US" sz="2200" dirty="0">
                <a:solidFill>
                  <a:srgbClr val="FFFFFF"/>
                </a:solidFill>
                <a:cs typeface="Calibri Light"/>
                <a:hlinkClick r:id="rId2"/>
              </a:rPr>
              <a:t>STEAM Overview</a:t>
            </a:r>
            <a:br>
              <a:rPr lang="en-US" sz="2200" dirty="0">
                <a:solidFill>
                  <a:srgbClr val="FFFFFF"/>
                </a:solidFill>
                <a:cs typeface="Calibri Light"/>
              </a:rPr>
            </a:br>
            <a:br>
              <a:rPr lang="en-US" sz="2200" dirty="0">
                <a:solidFill>
                  <a:srgbClr val="FFFFFF"/>
                </a:solidFill>
                <a:cs typeface="Calibri Light"/>
              </a:rPr>
            </a:br>
            <a:r>
              <a:rPr lang="en-US" sz="2200" dirty="0">
                <a:solidFill>
                  <a:srgbClr val="FFFFFF"/>
                </a:solidFill>
                <a:cs typeface="Calibri Light"/>
                <a:hlinkClick r:id="rId3"/>
              </a:rPr>
              <a:t>STEAM MS Qualification</a:t>
            </a:r>
            <a:br>
              <a:rPr lang="en-US" sz="2200" dirty="0">
                <a:solidFill>
                  <a:srgbClr val="FFFFFF"/>
                </a:solidFill>
                <a:cs typeface="Calibri Light"/>
              </a:rPr>
            </a:br>
            <a:br>
              <a:rPr lang="en-US" sz="2200" dirty="0">
                <a:solidFill>
                  <a:srgbClr val="FFFFFF"/>
                </a:solidFill>
                <a:cs typeface="Calibri Light"/>
              </a:rPr>
            </a:br>
            <a:r>
              <a:rPr lang="en-US" sz="2200" dirty="0">
                <a:solidFill>
                  <a:srgbClr val="FFFFFF"/>
                </a:solidFill>
                <a:cs typeface="Calibri Light"/>
                <a:hlinkClick r:id="rId4"/>
              </a:rPr>
              <a:t>STEAM ES Qualifications</a:t>
            </a:r>
            <a:endParaRPr lang="en-US" sz="2200" kern="1200" dirty="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F62CAAC0-3307-4769-BCB4-981A6FAE4D00}"/>
              </a:ext>
            </a:extLst>
          </p:cNvPr>
          <p:cNvSpPr>
            <a:spLocks noGrp="1"/>
          </p:cNvSpPr>
          <p:nvPr>
            <p:ph idx="1"/>
          </p:nvPr>
        </p:nvSpPr>
        <p:spPr>
          <a:xfrm>
            <a:off x="4581727" y="649480"/>
            <a:ext cx="3025303" cy="5546047"/>
          </a:xfrm>
        </p:spPr>
        <p:txBody>
          <a:bodyPr vert="horz" lIns="91440" tIns="45720" rIns="91440" bIns="45720" rtlCol="0" anchor="ctr">
            <a:normAutofit/>
          </a:bodyPr>
          <a:lstStyle/>
          <a:p>
            <a:pPr marL="114300" indent="0">
              <a:spcBef>
                <a:spcPts val="0"/>
              </a:spcBef>
              <a:buSzPts val="1000"/>
              <a:buNone/>
              <a:tabLst>
                <a:tab pos="457200" algn="l"/>
              </a:tabLst>
            </a:pPr>
            <a:endParaRPr lang="en-US" sz="2000">
              <a:cs typeface="Calibri" panose="020F0502020204030204"/>
            </a:endParaRPr>
          </a:p>
          <a:p>
            <a:pPr marL="114300" indent="0">
              <a:spcBef>
                <a:spcPts val="0"/>
              </a:spcBef>
              <a:buSzPts val="1000"/>
              <a:buNone/>
              <a:tabLst>
                <a:tab pos="457200" algn="l"/>
              </a:tabLst>
            </a:pPr>
            <a:endParaRPr lang="en-US" sz="2000" b="1">
              <a:cs typeface="Calibri" panose="020F0502020204030204"/>
            </a:endParaRPr>
          </a:p>
          <a:p>
            <a:pPr marL="114300" indent="0">
              <a:spcBef>
                <a:spcPts val="0"/>
              </a:spcBef>
              <a:buSzPts val="1000"/>
              <a:buNone/>
              <a:tabLst>
                <a:tab pos="457200" algn="l"/>
              </a:tabLst>
            </a:pPr>
            <a:endParaRPr lang="en-US" sz="2000">
              <a:cs typeface="Calibri" panose="020F0502020204030204"/>
            </a:endParaRPr>
          </a:p>
          <a:p>
            <a:pPr marL="114300" indent="0">
              <a:spcBef>
                <a:spcPts val="0"/>
              </a:spcBef>
              <a:buSzPts val="1000"/>
              <a:buNone/>
            </a:pPr>
            <a:endParaRPr lang="en-US" sz="2000" dirty="0">
              <a:cs typeface="Calibri" panose="020F0502020204030204"/>
            </a:endParaRPr>
          </a:p>
          <a:p>
            <a:pPr marL="342900">
              <a:spcBef>
                <a:spcPts val="0"/>
              </a:spcBef>
              <a:buSzPts val="1000"/>
            </a:pPr>
            <a:endParaRPr lang="en-US" sz="2000" dirty="0">
              <a:cs typeface="Calibri" panose="020F0502020204030204"/>
            </a:endParaRPr>
          </a:p>
          <a:p>
            <a:pPr marL="342900">
              <a:spcBef>
                <a:spcPts val="0"/>
              </a:spcBef>
              <a:buSzPts val="1000"/>
            </a:pPr>
            <a:endParaRPr lang="en-US" sz="2000" dirty="0">
              <a:cs typeface="Calibri" panose="020F0502020204030204"/>
            </a:endParaRPr>
          </a:p>
          <a:p>
            <a:pPr marL="0"/>
            <a:endParaRPr lang="en-US" sz="2000" dirty="0">
              <a:cs typeface="Calibri" panose="020F0502020204030204"/>
            </a:endParaRPr>
          </a:p>
          <a:p>
            <a:pPr marL="0"/>
            <a:endParaRPr lang="en-US" sz="2000" dirty="0">
              <a:cs typeface="Calibri" panose="020F0502020204030204"/>
            </a:endParaRPr>
          </a:p>
          <a:p>
            <a:pPr marL="0"/>
            <a:endParaRPr lang="en-US" sz="2000" dirty="0">
              <a:cs typeface="Calibri" panose="020F0502020204030204"/>
            </a:endParaRPr>
          </a:p>
        </p:txBody>
      </p:sp>
      <p:pic>
        <p:nvPicPr>
          <p:cNvPr id="7" name="Picture 6">
            <a:extLst>
              <a:ext uri="{FF2B5EF4-FFF2-40B4-BE49-F238E27FC236}">
                <a16:creationId xmlns:a16="http://schemas.microsoft.com/office/drawing/2014/main" id="{74D002CA-047F-4BA2-92C1-68603039679B}"/>
              </a:ext>
            </a:extLst>
          </p:cNvPr>
          <p:cNvPicPr>
            <a:picLocks noChangeAspect="1"/>
          </p:cNvPicPr>
          <p:nvPr/>
        </p:nvPicPr>
        <p:blipFill rotWithShape="1">
          <a:blip r:embed="rId5"/>
          <a:srcRect l="21607" t="14540" r="62411" b="32272"/>
          <a:stretch/>
        </p:blipFill>
        <p:spPr>
          <a:xfrm>
            <a:off x="4759667" y="334537"/>
            <a:ext cx="7116382" cy="6389648"/>
          </a:xfrm>
          <a:prstGeom prst="rect">
            <a:avLst/>
          </a:prstGeom>
        </p:spPr>
      </p:pic>
      <p:sp>
        <p:nvSpPr>
          <p:cNvPr id="4" name="TextBox 3">
            <a:extLst>
              <a:ext uri="{FF2B5EF4-FFF2-40B4-BE49-F238E27FC236}">
                <a16:creationId xmlns:a16="http://schemas.microsoft.com/office/drawing/2014/main" id="{670D6E4A-4F36-48A9-BB60-EDAA84F59A37}"/>
              </a:ext>
            </a:extLst>
          </p:cNvPr>
          <p:cNvSpPr txBox="1"/>
          <p:nvPr/>
        </p:nvSpPr>
        <p:spPr>
          <a:xfrm>
            <a:off x="8451606" y="1412489"/>
            <a:ext cx="3197699" cy="2560797"/>
          </a:xfrm>
          <a:prstGeom prst="rect">
            <a:avLst/>
          </a:prstGeom>
        </p:spPr>
        <p:txBody>
          <a:bodyPr vert="horz" lIns="91440" tIns="45720" rIns="91440" bIns="45720" rtlCol="0" anchor="t">
            <a:normAutofit/>
          </a:bodyPr>
          <a:lstStyle/>
          <a:p>
            <a:pPr marL="114300" marR="0" lvl="0" indent="0" algn="l" defTabSz="914400" rtl="0" eaLnBrk="1" fontAlgn="auto" latinLnBrk="0" hangingPunct="1">
              <a:lnSpc>
                <a:spcPct val="90000"/>
              </a:lnSpc>
              <a:spcBef>
                <a:spcPts val="0"/>
              </a:spcBef>
              <a:spcAft>
                <a:spcPts val="600"/>
              </a:spcAft>
              <a:buClrTx/>
              <a:buSzPts val="1000"/>
              <a:buFontTx/>
              <a:buNone/>
              <a:tabLst>
                <a:tab pos="457200"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TextBox 4">
            <a:extLst>
              <a:ext uri="{FF2B5EF4-FFF2-40B4-BE49-F238E27FC236}">
                <a16:creationId xmlns:a16="http://schemas.microsoft.com/office/drawing/2014/main" id="{3ABB65C3-CE6E-44D7-81DB-482E5BF40123}"/>
              </a:ext>
            </a:extLst>
          </p:cNvPr>
          <p:cNvSpPr txBox="1"/>
          <p:nvPr/>
        </p:nvSpPr>
        <p:spPr>
          <a:xfrm>
            <a:off x="8169780" y="563632"/>
            <a:ext cx="3444830" cy="723275"/>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52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A9460B-4558-468E-A5D3-09B855C2E4C9}"/>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FULL STEAM</a:t>
            </a:r>
            <a:br>
              <a:rPr lang="en-US" sz="4000" kern="1200">
                <a:solidFill>
                  <a:srgbClr val="FFFFFF"/>
                </a:solidFill>
                <a:latin typeface="+mj-lt"/>
                <a:ea typeface="+mj-ea"/>
                <a:cs typeface="+mj-cs"/>
              </a:rPr>
            </a:br>
            <a:r>
              <a:rPr lang="en-US" sz="4000" kern="1200">
                <a:solidFill>
                  <a:srgbClr val="FFFFFF"/>
                </a:solidFill>
                <a:latin typeface="+mj-lt"/>
                <a:ea typeface="+mj-ea"/>
                <a:cs typeface="+mj-cs"/>
              </a:rPr>
              <a:t>AHEAD!</a:t>
            </a:r>
            <a:br>
              <a:rPr lang="en-US" sz="4000" kern="1200">
                <a:solidFill>
                  <a:srgbClr val="FFFFFF"/>
                </a:solidFill>
                <a:latin typeface="+mj-lt"/>
                <a:ea typeface="+mj-ea"/>
                <a:cs typeface="+mj-cs"/>
              </a:rPr>
            </a:br>
            <a:br>
              <a:rPr lang="en-US" sz="4000" kern="1200">
                <a:solidFill>
                  <a:srgbClr val="FFFFFF"/>
                </a:solidFill>
                <a:latin typeface="+mj-lt"/>
                <a:ea typeface="+mj-ea"/>
                <a:cs typeface="+mj-cs"/>
              </a:rPr>
            </a:br>
            <a:br>
              <a:rPr lang="en-US" sz="4000" kern="1200">
                <a:solidFill>
                  <a:srgbClr val="FFFFFF"/>
                </a:solidFill>
                <a:latin typeface="+mj-lt"/>
                <a:ea typeface="+mj-ea"/>
                <a:cs typeface="+mj-cs"/>
              </a:rPr>
            </a:b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F62CAAC0-3307-4769-BCB4-981A6FAE4D00}"/>
              </a:ext>
            </a:extLst>
          </p:cNvPr>
          <p:cNvSpPr>
            <a:spLocks noGrp="1"/>
          </p:cNvSpPr>
          <p:nvPr>
            <p:ph idx="1"/>
          </p:nvPr>
        </p:nvSpPr>
        <p:spPr>
          <a:xfrm>
            <a:off x="4059051" y="676656"/>
            <a:ext cx="3749087" cy="5099677"/>
          </a:xfrm>
        </p:spPr>
        <p:txBody>
          <a:bodyPr vert="horz" lIns="91440" tIns="45720" rIns="91440" bIns="45720" rtlCol="0">
            <a:normAutofit/>
          </a:bodyPr>
          <a:lstStyle/>
          <a:p>
            <a:pPr marL="0" indent="0" algn="ctr">
              <a:spcBef>
                <a:spcPts val="0"/>
              </a:spcBef>
              <a:buSzPts val="1000"/>
              <a:buNone/>
              <a:tabLst>
                <a:tab pos="457200" algn="l"/>
              </a:tabLst>
            </a:pPr>
            <a:r>
              <a:rPr lang="en-US" sz="1200" b="1" u="sng" dirty="0"/>
              <a:t>STEAM CTAE </a:t>
            </a:r>
          </a:p>
          <a:p>
            <a:pPr marL="114300">
              <a:spcBef>
                <a:spcPts val="0"/>
              </a:spcBef>
              <a:buSzPts val="1000"/>
              <a:tabLst>
                <a:tab pos="457200" algn="l"/>
              </a:tabLst>
            </a:pPr>
            <a:endParaRPr lang="en-US" sz="1200" b="1" u="sng" dirty="0"/>
          </a:p>
          <a:p>
            <a:pPr marL="114300">
              <a:spcBef>
                <a:spcPts val="0"/>
              </a:spcBef>
              <a:buSzPts val="1000"/>
              <a:tabLst>
                <a:tab pos="457200" algn="l"/>
              </a:tabLst>
            </a:pPr>
            <a:r>
              <a:rPr lang="en-US" sz="1200" dirty="0"/>
              <a:t>(Career, Technical and Agriculture Education)</a:t>
            </a:r>
          </a:p>
          <a:p>
            <a:pPr marL="114300">
              <a:spcBef>
                <a:spcPts val="0"/>
              </a:spcBef>
              <a:buSzPts val="1000"/>
              <a:tabLst>
                <a:tab pos="457200" algn="l"/>
              </a:tabLst>
            </a:pPr>
            <a:r>
              <a:rPr lang="en-US" sz="1200" dirty="0"/>
              <a:t>K-5 CTAE Projects</a:t>
            </a:r>
          </a:p>
          <a:p>
            <a:pPr marL="114300">
              <a:spcBef>
                <a:spcPts val="0"/>
              </a:spcBef>
              <a:buSzPts val="1000"/>
              <a:tabLst>
                <a:tab pos="457200" algn="l"/>
              </a:tabLst>
            </a:pPr>
            <a:r>
              <a:rPr lang="en-US" sz="1200" dirty="0"/>
              <a:t>6-8 High School Prep Flight Paths</a:t>
            </a:r>
          </a:p>
          <a:p>
            <a:pPr marL="0" indent="0" algn="ctr">
              <a:spcBef>
                <a:spcPts val="0"/>
              </a:spcBef>
              <a:buSzPts val="1000"/>
              <a:buNone/>
              <a:tabLst>
                <a:tab pos="457200" algn="l"/>
              </a:tabLst>
            </a:pPr>
            <a:endParaRPr lang="en-US" sz="1200" dirty="0"/>
          </a:p>
          <a:p>
            <a:pPr marL="0" indent="0" algn="ctr">
              <a:spcBef>
                <a:spcPts val="0"/>
              </a:spcBef>
              <a:buSzPts val="1000"/>
              <a:buNone/>
              <a:tabLst>
                <a:tab pos="457200" algn="l"/>
              </a:tabLst>
            </a:pPr>
            <a:r>
              <a:rPr lang="en-US" sz="1200" b="1" dirty="0"/>
              <a:t>High Schools Flight Pathways</a:t>
            </a:r>
          </a:p>
          <a:p>
            <a:pPr marL="114300">
              <a:spcBef>
                <a:spcPts val="0"/>
              </a:spcBef>
              <a:buSzPts val="1000"/>
              <a:tabLst>
                <a:tab pos="457200" algn="l"/>
              </a:tabLst>
            </a:pPr>
            <a:r>
              <a:rPr lang="en-US" sz="1200" dirty="0"/>
              <a:t>West Lake		Banneker</a:t>
            </a:r>
          </a:p>
          <a:p>
            <a:pPr marL="114300">
              <a:spcBef>
                <a:spcPts val="0"/>
              </a:spcBef>
              <a:buSzPts val="1000"/>
              <a:tabLst>
                <a:tab pos="457200" algn="l"/>
              </a:tabLst>
            </a:pPr>
            <a:r>
              <a:rPr lang="en-US" sz="1200" dirty="0"/>
              <a:t>Tri Cities		North Springs</a:t>
            </a:r>
          </a:p>
          <a:p>
            <a:pPr marL="114300">
              <a:spcBef>
                <a:spcPts val="0"/>
              </a:spcBef>
              <a:buSzPts val="1000"/>
              <a:tabLst>
                <a:tab pos="457200" algn="l"/>
              </a:tabLst>
            </a:pPr>
            <a:r>
              <a:rPr lang="en-US" sz="1200" dirty="0"/>
              <a:t>Global Impact Academy	Private Schools Networks</a:t>
            </a:r>
          </a:p>
          <a:p>
            <a:pPr marL="114300">
              <a:spcBef>
                <a:spcPts val="0"/>
              </a:spcBef>
              <a:buSzPts val="1000"/>
              <a:tabLst>
                <a:tab pos="457200" algn="l"/>
              </a:tabLst>
            </a:pPr>
            <a:endParaRPr lang="en-US" sz="1200" dirty="0"/>
          </a:p>
          <a:p>
            <a:pPr marL="0" indent="0" algn="ctr">
              <a:spcBef>
                <a:spcPts val="0"/>
              </a:spcBef>
              <a:buSzPts val="1000"/>
              <a:buNone/>
              <a:tabLst>
                <a:tab pos="457200" algn="l"/>
              </a:tabLst>
            </a:pPr>
            <a:r>
              <a:rPr lang="en-US" sz="1200" b="1" dirty="0"/>
              <a:t>Collegiate Partnership</a:t>
            </a:r>
          </a:p>
          <a:p>
            <a:pPr marL="114300">
              <a:spcBef>
                <a:spcPts val="0"/>
              </a:spcBef>
              <a:buSzPts val="1000"/>
              <a:tabLst>
                <a:tab pos="457200" algn="l"/>
              </a:tabLst>
            </a:pPr>
            <a:r>
              <a:rPr lang="en-US" sz="1200" dirty="0"/>
              <a:t>UGA Extension / 4-H</a:t>
            </a:r>
          </a:p>
          <a:p>
            <a:pPr marL="114300">
              <a:spcBef>
                <a:spcPts val="0"/>
              </a:spcBef>
              <a:buSzPts val="1000"/>
              <a:tabLst>
                <a:tab pos="457200" algn="l"/>
              </a:tabLst>
            </a:pPr>
            <a:r>
              <a:rPr lang="en-US" sz="1200" dirty="0"/>
              <a:t>GT (STEAM/ CEISMC)</a:t>
            </a:r>
          </a:p>
          <a:p>
            <a:pPr marL="114300">
              <a:spcBef>
                <a:spcPts val="0"/>
              </a:spcBef>
              <a:buSzPts val="1000"/>
              <a:tabLst>
                <a:tab pos="457200" algn="l"/>
              </a:tabLst>
            </a:pPr>
            <a:r>
              <a:rPr lang="en-US" sz="1200" dirty="0"/>
              <a:t>CAU (RTV/ Film)</a:t>
            </a:r>
          </a:p>
          <a:p>
            <a:pPr marL="114300">
              <a:spcBef>
                <a:spcPts val="0"/>
              </a:spcBef>
              <a:buSzPts val="1000"/>
              <a:tabLst>
                <a:tab pos="457200" algn="l"/>
              </a:tabLst>
            </a:pPr>
            <a:r>
              <a:rPr lang="en-US" sz="1200" dirty="0"/>
              <a:t>GSU (Junior Achievement)</a:t>
            </a:r>
          </a:p>
          <a:p>
            <a:pPr marL="114300">
              <a:spcBef>
                <a:spcPts val="0"/>
              </a:spcBef>
              <a:buSzPts val="1000"/>
              <a:tabLst>
                <a:tab pos="457200" algn="l"/>
              </a:tabLst>
            </a:pPr>
            <a:r>
              <a:rPr lang="en-US" sz="1200" dirty="0"/>
              <a:t>Morehouse School of Medicine</a:t>
            </a:r>
          </a:p>
          <a:p>
            <a:pPr marL="114300" algn="ctr">
              <a:spcBef>
                <a:spcPts val="0"/>
              </a:spcBef>
              <a:buSzPts val="1000"/>
              <a:tabLst>
                <a:tab pos="457200" algn="l"/>
              </a:tabLst>
            </a:pPr>
            <a:endParaRPr lang="en-US" sz="1200" dirty="0"/>
          </a:p>
          <a:p>
            <a:pPr marL="0" indent="0" algn="ctr">
              <a:spcBef>
                <a:spcPts val="0"/>
              </a:spcBef>
              <a:buSzPts val="1000"/>
              <a:buNone/>
              <a:tabLst>
                <a:tab pos="457200" algn="l"/>
              </a:tabLst>
            </a:pPr>
            <a:r>
              <a:rPr lang="en-US" sz="1200" b="1" dirty="0"/>
              <a:t>CIVIC</a:t>
            </a:r>
          </a:p>
          <a:p>
            <a:pPr marL="114300">
              <a:spcBef>
                <a:spcPts val="0"/>
              </a:spcBef>
              <a:buSzPts val="1000"/>
              <a:tabLst>
                <a:tab pos="457200" algn="l"/>
              </a:tabLst>
            </a:pPr>
            <a:r>
              <a:rPr lang="en-US" sz="1200" dirty="0"/>
              <a:t>Local Govt.</a:t>
            </a:r>
          </a:p>
          <a:p>
            <a:pPr marL="114300">
              <a:spcBef>
                <a:spcPts val="0"/>
              </a:spcBef>
              <a:buSzPts val="1000"/>
              <a:tabLst>
                <a:tab pos="457200" algn="l"/>
              </a:tabLst>
            </a:pPr>
            <a:r>
              <a:rPr lang="en-US" sz="1200" dirty="0"/>
              <a:t>ZOO Atlanta</a:t>
            </a:r>
          </a:p>
          <a:p>
            <a:pPr marL="114300">
              <a:spcBef>
                <a:spcPts val="0"/>
              </a:spcBef>
              <a:buSzPts val="1000"/>
              <a:tabLst>
                <a:tab pos="457200" algn="l"/>
              </a:tabLst>
            </a:pPr>
            <a:r>
              <a:rPr lang="en-US" sz="1200" dirty="0"/>
              <a:t>GA Aquarium</a:t>
            </a:r>
          </a:p>
          <a:p>
            <a:pPr marL="114300">
              <a:spcBef>
                <a:spcPts val="0"/>
              </a:spcBef>
              <a:buSzPts val="1000"/>
              <a:tabLst>
                <a:tab pos="457200" algn="l"/>
              </a:tabLst>
            </a:pPr>
            <a:r>
              <a:rPr lang="en-US" sz="1200" dirty="0"/>
              <a:t>NASA</a:t>
            </a:r>
          </a:p>
          <a:p>
            <a:pPr marL="114300">
              <a:spcBef>
                <a:spcPts val="0"/>
              </a:spcBef>
              <a:buSzPts val="1000"/>
              <a:tabLst>
                <a:tab pos="457200" algn="l"/>
              </a:tabLst>
            </a:pPr>
            <a:r>
              <a:rPr lang="en-US" sz="1200" dirty="0"/>
              <a:t>FAA</a:t>
            </a:r>
          </a:p>
          <a:p>
            <a:pPr marL="114300">
              <a:spcBef>
                <a:spcPts val="0"/>
              </a:spcBef>
              <a:buSzPts val="1000"/>
              <a:tabLst>
                <a:tab pos="457200" algn="l"/>
              </a:tabLst>
            </a:pPr>
            <a:r>
              <a:rPr lang="en-US" sz="1200" dirty="0"/>
              <a:t>Atlanta Hartfield</a:t>
            </a:r>
          </a:p>
          <a:p>
            <a:pPr marL="114300">
              <a:spcBef>
                <a:spcPts val="0"/>
              </a:spcBef>
              <a:buSzPts val="1000"/>
              <a:tabLst>
                <a:tab pos="457200" algn="l"/>
              </a:tabLst>
            </a:pPr>
            <a:endParaRPr lang="en-US" sz="1200" dirty="0"/>
          </a:p>
          <a:p>
            <a:pPr marL="0" indent="0" algn="ctr">
              <a:spcBef>
                <a:spcPts val="0"/>
              </a:spcBef>
              <a:buSzPts val="1000"/>
              <a:buNone/>
              <a:tabLst>
                <a:tab pos="457200" algn="l"/>
              </a:tabLst>
            </a:pPr>
            <a:endParaRPr lang="en-US" sz="1200" dirty="0"/>
          </a:p>
          <a:p>
            <a:pPr marL="0" indent="0" algn="ctr">
              <a:spcBef>
                <a:spcPts val="0"/>
              </a:spcBef>
              <a:buSzPts val="1000"/>
              <a:buNone/>
              <a:tabLst>
                <a:tab pos="457200" algn="l"/>
              </a:tabLst>
            </a:pPr>
            <a:r>
              <a:rPr lang="en-US" sz="1200" b="1" dirty="0"/>
              <a:t>Business</a:t>
            </a:r>
          </a:p>
          <a:p>
            <a:pPr marL="114300">
              <a:spcBef>
                <a:spcPts val="0"/>
              </a:spcBef>
              <a:buSzPts val="1000"/>
              <a:tabLst>
                <a:tab pos="457200" algn="l"/>
              </a:tabLst>
            </a:pPr>
            <a:r>
              <a:rPr lang="en-US" sz="1200" dirty="0"/>
              <a:t>Delta Air Lines</a:t>
            </a:r>
          </a:p>
          <a:p>
            <a:pPr marL="114300">
              <a:spcBef>
                <a:spcPts val="0"/>
              </a:spcBef>
              <a:buSzPts val="1000"/>
              <a:tabLst>
                <a:tab pos="457200" algn="l"/>
              </a:tabLst>
            </a:pPr>
            <a:endParaRPr lang="en-US" sz="1000" dirty="0"/>
          </a:p>
          <a:p>
            <a:pPr marL="114300">
              <a:spcBef>
                <a:spcPts val="0"/>
              </a:spcBef>
              <a:buSzPts val="1000"/>
              <a:tabLst>
                <a:tab pos="457200" algn="l"/>
              </a:tabLst>
            </a:pPr>
            <a:endParaRPr lang="en-US" sz="1000" b="1" dirty="0"/>
          </a:p>
          <a:p>
            <a:pPr marL="114300">
              <a:spcBef>
                <a:spcPts val="0"/>
              </a:spcBef>
              <a:buSzPts val="1000"/>
              <a:tabLst>
                <a:tab pos="457200" algn="l"/>
              </a:tabLst>
            </a:pPr>
            <a:endParaRPr lang="en-US" sz="1000" dirty="0"/>
          </a:p>
          <a:p>
            <a:pPr marL="114300">
              <a:spcBef>
                <a:spcPts val="0"/>
              </a:spcBef>
              <a:buSzPts val="1000"/>
            </a:pPr>
            <a:endParaRPr lang="en-US" sz="1000" dirty="0"/>
          </a:p>
          <a:p>
            <a:pPr marL="342900">
              <a:spcBef>
                <a:spcPts val="0"/>
              </a:spcBef>
              <a:buSzPts val="1000"/>
            </a:pPr>
            <a:endParaRPr lang="en-US" sz="1000" dirty="0"/>
          </a:p>
          <a:p>
            <a:pPr marL="342900">
              <a:spcBef>
                <a:spcPts val="0"/>
              </a:spcBef>
              <a:buSzPts val="1000"/>
            </a:pPr>
            <a:endParaRPr lang="en-US" sz="1000" dirty="0"/>
          </a:p>
          <a:p>
            <a:pPr marL="0"/>
            <a:endParaRPr lang="en-US" sz="1000" dirty="0"/>
          </a:p>
          <a:p>
            <a:pPr marL="0"/>
            <a:endParaRPr lang="en-US" sz="1000" dirty="0"/>
          </a:p>
          <a:p>
            <a:pPr marL="0"/>
            <a:endParaRPr lang="en-US" sz="1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BB65C3-CE6E-44D7-81DB-482E5BF40123}"/>
              </a:ext>
            </a:extLst>
          </p:cNvPr>
          <p:cNvSpPr txBox="1"/>
          <p:nvPr/>
        </p:nvSpPr>
        <p:spPr>
          <a:xfrm>
            <a:off x="8139870" y="676656"/>
            <a:ext cx="3885345" cy="5099677"/>
          </a:xfrm>
          <a:prstGeom prst="rect">
            <a:avLst/>
          </a:prstGeom>
        </p:spPr>
        <p:txBody>
          <a:bodyPr vert="horz" lIns="91440" tIns="45720" rIns="91440" bIns="45720" rtlCol="0">
            <a:normAutofit/>
          </a:bodyPr>
          <a:lstStyle/>
          <a:p>
            <a:pPr algn="ctr">
              <a:lnSpc>
                <a:spcPct val="90000"/>
              </a:lnSpc>
              <a:spcAft>
                <a:spcPts val="600"/>
              </a:spcAft>
            </a:pPr>
            <a:r>
              <a:rPr lang="en-US" sz="1200" b="1" u="sng" dirty="0"/>
              <a:t>STEAM Core</a:t>
            </a:r>
          </a:p>
          <a:p>
            <a:pPr>
              <a:lnSpc>
                <a:spcPct val="90000"/>
              </a:lnSpc>
              <a:spcAft>
                <a:spcPts val="600"/>
              </a:spcAft>
            </a:pPr>
            <a:endParaRPr lang="en-US" sz="1200" b="1" u="sng" dirty="0"/>
          </a:p>
          <a:p>
            <a:pPr indent="-228600">
              <a:lnSpc>
                <a:spcPct val="90000"/>
              </a:lnSpc>
              <a:spcAft>
                <a:spcPts val="600"/>
              </a:spcAft>
              <a:buFont typeface="Arial" panose="020B0604020202020204" pitchFamily="34" charset="0"/>
              <a:buChar char="•"/>
            </a:pPr>
            <a:r>
              <a:rPr lang="en-US" sz="1200" dirty="0"/>
              <a:t>Healthcare Science- (Physical Therapy, Sports Medicine)</a:t>
            </a:r>
          </a:p>
          <a:p>
            <a:pPr indent="-228600">
              <a:lnSpc>
                <a:spcPct val="90000"/>
              </a:lnSpc>
              <a:spcAft>
                <a:spcPts val="600"/>
              </a:spcAft>
              <a:buFont typeface="Arial" panose="020B0604020202020204" pitchFamily="34" charset="0"/>
              <a:buChar char="•"/>
            </a:pPr>
            <a:r>
              <a:rPr lang="en-US" sz="1200" dirty="0"/>
              <a:t>Engineering- (STEAM, Coding, Technology, Robotics,)</a:t>
            </a:r>
          </a:p>
          <a:p>
            <a:pPr indent="-228600">
              <a:lnSpc>
                <a:spcPct val="90000"/>
              </a:lnSpc>
              <a:spcAft>
                <a:spcPts val="600"/>
              </a:spcAft>
              <a:buFont typeface="Arial" panose="020B0604020202020204" pitchFamily="34" charset="0"/>
              <a:buChar char="•"/>
            </a:pPr>
            <a:r>
              <a:rPr lang="en-US" sz="1200" dirty="0"/>
              <a:t>Arts- (World Language, Fine Arts, Music, Graphic Design)</a:t>
            </a:r>
          </a:p>
          <a:p>
            <a:pPr indent="-228600">
              <a:lnSpc>
                <a:spcPct val="90000"/>
              </a:lnSpc>
              <a:spcAft>
                <a:spcPts val="600"/>
              </a:spcAft>
              <a:buFont typeface="Arial" panose="020B0604020202020204" pitchFamily="34" charset="0"/>
              <a:buChar char="•"/>
            </a:pPr>
            <a:r>
              <a:rPr lang="en-US" sz="1200" dirty="0"/>
              <a:t>Economics-(Marketing, Finance, Business)</a:t>
            </a:r>
          </a:p>
          <a:p>
            <a:pPr indent="-228600">
              <a:lnSpc>
                <a:spcPct val="90000"/>
              </a:lnSpc>
              <a:spcAft>
                <a:spcPts val="600"/>
              </a:spcAft>
              <a:buFont typeface="Arial" panose="020B0604020202020204" pitchFamily="34" charset="0"/>
              <a:buChar char="•"/>
            </a:pPr>
            <a:r>
              <a:rPr lang="en-US" sz="1200" dirty="0"/>
              <a:t>Agriculture- (Food, Natural Resources)</a:t>
            </a:r>
          </a:p>
          <a:p>
            <a:pPr indent="-228600">
              <a:lnSpc>
                <a:spcPct val="90000"/>
              </a:lnSpc>
              <a:spcAft>
                <a:spcPts val="600"/>
              </a:spcAft>
              <a:buFont typeface="Arial" panose="020B0604020202020204" pitchFamily="34" charset="0"/>
              <a:buChar char="•"/>
            </a:pPr>
            <a:endParaRPr lang="en-US" sz="1200" dirty="0"/>
          </a:p>
          <a:p>
            <a:pPr marL="285750" indent="-228600">
              <a:lnSpc>
                <a:spcPct val="90000"/>
              </a:lnSpc>
              <a:spcAft>
                <a:spcPts val="600"/>
              </a:spcAft>
              <a:buFont typeface="Arial" panose="020B0604020202020204" pitchFamily="34" charset="0"/>
              <a:buChar char="•"/>
            </a:pPr>
            <a:r>
              <a:rPr lang="en-US" sz="1200" dirty="0"/>
              <a:t>Grade 6 Students will take one year of CTAE Career Explorations through connections courses. Connections teachers will deliver the instructional models.</a:t>
            </a:r>
          </a:p>
          <a:p>
            <a:pPr marL="285750" indent="-228600">
              <a:lnSpc>
                <a:spcPct val="90000"/>
              </a:lnSpc>
              <a:spcAft>
                <a:spcPts val="600"/>
              </a:spcAft>
              <a:buFont typeface="Arial" panose="020B0604020202020204" pitchFamily="34" charset="0"/>
              <a:buChar char="•"/>
            </a:pPr>
            <a:endParaRPr lang="en-US" sz="1200" dirty="0"/>
          </a:p>
          <a:p>
            <a:pPr marL="285750" indent="-228600">
              <a:lnSpc>
                <a:spcPct val="90000"/>
              </a:lnSpc>
              <a:spcAft>
                <a:spcPts val="600"/>
              </a:spcAft>
              <a:buFont typeface="Arial" panose="020B0604020202020204" pitchFamily="34" charset="0"/>
              <a:buChar char="•"/>
            </a:pPr>
            <a:r>
              <a:rPr lang="en-US" sz="1200" dirty="0"/>
              <a:t>Grade 7 students will take a least one semester of CTAE courses.</a:t>
            </a:r>
          </a:p>
          <a:p>
            <a:pPr marL="285750" indent="-228600">
              <a:lnSpc>
                <a:spcPct val="90000"/>
              </a:lnSpc>
              <a:spcAft>
                <a:spcPts val="600"/>
              </a:spcAft>
              <a:buFont typeface="Arial" panose="020B0604020202020204" pitchFamily="34" charset="0"/>
              <a:buChar char="•"/>
            </a:pPr>
            <a:endParaRPr lang="en-US" sz="1200" dirty="0"/>
          </a:p>
          <a:p>
            <a:pPr marL="285750" indent="-228600">
              <a:lnSpc>
                <a:spcPct val="90000"/>
              </a:lnSpc>
              <a:spcAft>
                <a:spcPts val="600"/>
              </a:spcAft>
              <a:buFont typeface="Arial" panose="020B0604020202020204" pitchFamily="34" charset="0"/>
              <a:buChar char="•"/>
            </a:pPr>
            <a:r>
              <a:rPr lang="en-US" sz="1200" dirty="0"/>
              <a:t>Grade 8 students will take CTAE courses and a Grade 9 course will be offered for high school credit.</a:t>
            </a:r>
          </a:p>
          <a:p>
            <a:pPr indent="-228600">
              <a:lnSpc>
                <a:spcPct val="90000"/>
              </a:lnSpc>
              <a:spcAft>
                <a:spcPts val="600"/>
              </a:spcAft>
              <a:buFont typeface="Arial" panose="020B0604020202020204" pitchFamily="34" charset="0"/>
              <a:buChar char="•"/>
            </a:pPr>
            <a:endParaRPr lang="en-US" sz="1000" dirty="0"/>
          </a:p>
        </p:txBody>
      </p:sp>
      <p:sp>
        <p:nvSpPr>
          <p:cNvPr id="4" name="TextBox 3">
            <a:extLst>
              <a:ext uri="{FF2B5EF4-FFF2-40B4-BE49-F238E27FC236}">
                <a16:creationId xmlns:a16="http://schemas.microsoft.com/office/drawing/2014/main" id="{670D6E4A-4F36-48A9-BB60-EDAA84F59A37}"/>
              </a:ext>
            </a:extLst>
          </p:cNvPr>
          <p:cNvSpPr txBox="1"/>
          <p:nvPr/>
        </p:nvSpPr>
        <p:spPr>
          <a:xfrm>
            <a:off x="8451606" y="1412489"/>
            <a:ext cx="3197699" cy="2560797"/>
          </a:xfrm>
          <a:prstGeom prst="rect">
            <a:avLst/>
          </a:prstGeom>
        </p:spPr>
        <p:txBody>
          <a:bodyPr vert="horz" lIns="91440" tIns="45720" rIns="91440" bIns="45720" rtlCol="0" anchor="t">
            <a:normAutofit/>
          </a:bodyPr>
          <a:lstStyle/>
          <a:p>
            <a:pPr marL="114300" marR="0" lvl="0" indent="0" algn="l" defTabSz="914400" rtl="0" eaLnBrk="1" fontAlgn="auto" latinLnBrk="0" hangingPunct="1">
              <a:lnSpc>
                <a:spcPct val="90000"/>
              </a:lnSpc>
              <a:spcBef>
                <a:spcPts val="0"/>
              </a:spcBef>
              <a:spcAft>
                <a:spcPts val="600"/>
              </a:spcAft>
              <a:buClrTx/>
              <a:buSzPts val="1000"/>
              <a:buFontTx/>
              <a:buNone/>
              <a:tabLst>
                <a:tab pos="457200"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71950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8A46F2F-6473-4997-A5C1-E1E8AD4DEA34}"/>
              </a:ext>
            </a:extLst>
          </p:cNvPr>
          <p:cNvPicPr>
            <a:picLocks noChangeAspect="1"/>
          </p:cNvPicPr>
          <p:nvPr/>
        </p:nvPicPr>
        <p:blipFill rotWithShape="1">
          <a:blip r:embed="rId2"/>
          <a:srcRect l="19396" r="2409" b="2"/>
          <a:stretch/>
        </p:blipFill>
        <p:spPr>
          <a:xfrm>
            <a:off x="8331957" y="-10138"/>
            <a:ext cx="3860043" cy="3457378"/>
          </a:xfrm>
          <a:prstGeom prst="rect">
            <a:avLst/>
          </a:prstGeom>
        </p:spPr>
      </p:pic>
      <p:sp>
        <p:nvSpPr>
          <p:cNvPr id="18" name="Rectangle 17">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1">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A9460B-4558-468E-A5D3-09B855C2E4C9}"/>
              </a:ext>
            </a:extLst>
          </p:cNvPr>
          <p:cNvSpPr>
            <a:spLocks noGrp="1"/>
          </p:cNvSpPr>
          <p:nvPr>
            <p:ph type="title"/>
          </p:nvPr>
        </p:nvSpPr>
        <p:spPr>
          <a:xfrm>
            <a:off x="631065" y="457201"/>
            <a:ext cx="3020560" cy="3588870"/>
          </a:xfrm>
        </p:spPr>
        <p:txBody>
          <a:bodyPr vert="horz" lIns="91440" tIns="45720" rIns="91440" bIns="45720" rtlCol="0" anchor="b">
            <a:normAutofit/>
          </a:bodyPr>
          <a:lstStyle/>
          <a:p>
            <a:pPr algn="r"/>
            <a:r>
              <a:rPr lang="en-US" sz="4000" dirty="0">
                <a:solidFill>
                  <a:srgbClr val="FFFFFF"/>
                </a:solidFill>
                <a:cs typeface="Calibri Light"/>
              </a:rPr>
              <a:t>FULL STEAM</a:t>
            </a:r>
            <a:br>
              <a:rPr lang="en-US" sz="4000" dirty="0">
                <a:solidFill>
                  <a:srgbClr val="FFFFFF"/>
                </a:solidFill>
                <a:cs typeface="Calibri Light"/>
              </a:rPr>
            </a:br>
            <a:r>
              <a:rPr lang="en-US" sz="4000" dirty="0">
                <a:solidFill>
                  <a:srgbClr val="FFFFFF"/>
                </a:solidFill>
                <a:cs typeface="Calibri Light"/>
              </a:rPr>
              <a:t>AHEAD!</a:t>
            </a:r>
            <a:br>
              <a:rPr lang="en-US" sz="4000" dirty="0">
                <a:solidFill>
                  <a:srgbClr val="FFFFFF"/>
                </a:solidFill>
                <a:cs typeface="Calibri Light"/>
              </a:rPr>
            </a:br>
            <a:br>
              <a:rPr lang="en-US" sz="4000" dirty="0">
                <a:solidFill>
                  <a:srgbClr val="FFFFFF"/>
                </a:solidFill>
                <a:cs typeface="Calibri Light"/>
              </a:rPr>
            </a:br>
            <a:br>
              <a:rPr lang="en-US" sz="4000" dirty="0">
                <a:solidFill>
                  <a:srgbClr val="FFFFFF"/>
                </a:solidFill>
                <a:cs typeface="Calibri Light"/>
              </a:rPr>
            </a:br>
            <a:br>
              <a:rPr lang="en-US" sz="4000" dirty="0">
                <a:solidFill>
                  <a:srgbClr val="FFFFFF"/>
                </a:solidFill>
                <a:cs typeface="Calibri Light"/>
              </a:rPr>
            </a:br>
            <a:endParaRPr lang="en-US" sz="4000" kern="1200" dirty="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F62CAAC0-3307-4769-BCB4-981A6FAE4D00}"/>
              </a:ext>
            </a:extLst>
          </p:cNvPr>
          <p:cNvSpPr>
            <a:spLocks noGrp="1"/>
          </p:cNvSpPr>
          <p:nvPr>
            <p:ph idx="1"/>
          </p:nvPr>
        </p:nvSpPr>
        <p:spPr>
          <a:xfrm>
            <a:off x="4037825" y="237745"/>
            <a:ext cx="4294122" cy="5965830"/>
          </a:xfrm>
        </p:spPr>
        <p:txBody>
          <a:bodyPr vert="horz" lIns="91440" tIns="45720" rIns="91440" bIns="45720" rtlCol="0" anchor="ctr">
            <a:normAutofit/>
          </a:bodyPr>
          <a:lstStyle/>
          <a:p>
            <a:pPr marL="114300" indent="0" algn="ctr">
              <a:spcBef>
                <a:spcPts val="0"/>
              </a:spcBef>
              <a:buSzPts val="1000"/>
              <a:buNone/>
              <a:tabLst>
                <a:tab pos="457200" algn="l"/>
              </a:tabLst>
            </a:pPr>
            <a:endParaRPr lang="en-US" sz="800" dirty="0">
              <a:cs typeface="Calibri" panose="020F0502020204030204"/>
            </a:endParaRPr>
          </a:p>
          <a:p>
            <a:pPr marL="114300" indent="0" algn="ctr">
              <a:spcBef>
                <a:spcPts val="0"/>
              </a:spcBef>
              <a:buSzPts val="1000"/>
              <a:buNone/>
              <a:tabLst>
                <a:tab pos="457200" algn="l"/>
              </a:tabLst>
            </a:pPr>
            <a:r>
              <a:rPr lang="en-US" sz="1400" b="1" dirty="0">
                <a:cs typeface="Calibri" panose="020F0502020204030204"/>
              </a:rPr>
              <a:t>K-5</a:t>
            </a:r>
          </a:p>
          <a:p>
            <a:pPr marL="114300" indent="0" algn="ctr">
              <a:spcBef>
                <a:spcPts val="0"/>
              </a:spcBef>
              <a:buSzPts val="1000"/>
              <a:buNone/>
              <a:tabLst>
                <a:tab pos="457200" algn="l"/>
              </a:tabLst>
            </a:pPr>
            <a:r>
              <a:rPr lang="en-US" sz="1400" dirty="0">
                <a:hlinkClick r:id="rId3"/>
              </a:rPr>
              <a:t>Career Awareness and Exploration (gadoe.org)</a:t>
            </a:r>
            <a:endParaRPr lang="en-US" sz="1400" dirty="0">
              <a:cs typeface="Calibri" panose="020F0502020204030204"/>
            </a:endParaRPr>
          </a:p>
          <a:p>
            <a:pPr marL="114300" indent="0">
              <a:spcBef>
                <a:spcPts val="0"/>
              </a:spcBef>
              <a:buSzPts val="1000"/>
              <a:buNone/>
            </a:pPr>
            <a:endParaRPr lang="en-US" sz="800" dirty="0">
              <a:cs typeface="Calibri" panose="020F0502020204030204"/>
            </a:endParaRPr>
          </a:p>
          <a:p>
            <a:pPr marL="0" indent="0" algn="ctr">
              <a:buNone/>
            </a:pPr>
            <a:r>
              <a:rPr lang="en-US" sz="800" b="1" i="0" dirty="0">
                <a:effectLst/>
                <a:latin typeface="Oswald Regular"/>
              </a:rPr>
              <a:t>Elementary and Middle School Guidance and Tracking Documents</a:t>
            </a:r>
          </a:p>
          <a:p>
            <a:r>
              <a:rPr lang="en-US" sz="800" b="0" i="0" dirty="0">
                <a:effectLst/>
                <a:latin typeface="HelveticaLTStd-Roman"/>
              </a:rPr>
              <a:t>House Bill 713 mandates a minimum course of study in career education in grades K-12. To support teachers in fulfilling these requirements, the grade specific career awareness activities listed as an indicator on the College and Career Ready Performance Index have been developed to assist students with career awareness. Making successful transitions into satisfying college and career ready options are fundamental tasks for school counselors, teachers, administrators, and advisors. Social skills and the development of workforce readiness behaviors are crucial in career development.</a:t>
            </a:r>
            <a:br>
              <a:rPr lang="en-US" sz="800" b="0" i="0" dirty="0">
                <a:effectLst/>
                <a:latin typeface="HelveticaLTStd-Roman"/>
              </a:rPr>
            </a:br>
            <a:r>
              <a:rPr lang="en-US" sz="800" b="0" i="0" dirty="0">
                <a:effectLst/>
                <a:latin typeface="HelveticaLTStd-Roman"/>
              </a:rPr>
              <a:t>Below are the grade-specific required career activities.</a:t>
            </a:r>
          </a:p>
          <a:p>
            <a:r>
              <a:rPr lang="en-US" sz="800" b="1" i="0" dirty="0">
                <a:effectLst/>
                <a:latin typeface="HelveticaLTStd-Roman"/>
              </a:rPr>
              <a:t>Grade 1</a:t>
            </a:r>
            <a:r>
              <a:rPr lang="en-US" sz="800" b="0" i="0" dirty="0">
                <a:effectLst/>
                <a:latin typeface="HelveticaLTStd-Roman"/>
              </a:rPr>
              <a:t> (Agriculture, Food and Natural Resources; Transportation, Distribution, and Logistics; Law, Public Safety, Corrections, and Security)</a:t>
            </a:r>
            <a:br>
              <a:rPr lang="en-US" sz="800" b="0" i="0" dirty="0">
                <a:effectLst/>
                <a:latin typeface="HelveticaLTStd-Roman"/>
              </a:rPr>
            </a:br>
            <a:r>
              <a:rPr lang="en-US" sz="800" b="1" i="0" dirty="0">
                <a:effectLst/>
                <a:latin typeface="HelveticaLTStd-Roman"/>
              </a:rPr>
              <a:t>Grade 2</a:t>
            </a:r>
            <a:r>
              <a:rPr lang="en-US" sz="800" b="0" i="0" dirty="0">
                <a:effectLst/>
                <a:latin typeface="HelveticaLTStd-Roman"/>
              </a:rPr>
              <a:t> (Arts, A/V Technology, and Communications; Health Science; Education and Training)</a:t>
            </a:r>
            <a:br>
              <a:rPr lang="en-US" sz="800" b="0" i="0" dirty="0">
                <a:effectLst/>
                <a:latin typeface="HelveticaLTStd-Roman"/>
              </a:rPr>
            </a:br>
            <a:r>
              <a:rPr lang="en-US" sz="800" b="1" i="0" dirty="0">
                <a:effectLst/>
                <a:latin typeface="HelveticaLTStd-Roman"/>
              </a:rPr>
              <a:t>Grade 3</a:t>
            </a:r>
            <a:r>
              <a:rPr lang="en-US" sz="800" b="0" i="0" dirty="0">
                <a:effectLst/>
                <a:latin typeface="HelveticaLTStd-Roman"/>
              </a:rPr>
              <a:t> (Hospitality and Tourism; Human Services; Energy)</a:t>
            </a:r>
            <a:br>
              <a:rPr lang="en-US" sz="800" b="0" i="0" dirty="0">
                <a:effectLst/>
                <a:latin typeface="HelveticaLTStd-Roman"/>
              </a:rPr>
            </a:br>
            <a:r>
              <a:rPr lang="en-US" sz="800" b="1" i="0" dirty="0">
                <a:effectLst/>
                <a:latin typeface="HelveticaLTStd-Roman"/>
              </a:rPr>
              <a:t>Grade 4</a:t>
            </a:r>
            <a:r>
              <a:rPr lang="en-US" sz="800" b="0" i="0" dirty="0">
                <a:effectLst/>
                <a:latin typeface="HelveticaLTStd-Roman"/>
              </a:rPr>
              <a:t> (STEM; Manufacturing; Business Management and Administration; Architecture and Construction)</a:t>
            </a:r>
            <a:br>
              <a:rPr lang="en-US" sz="800" b="0" i="0" dirty="0">
                <a:effectLst/>
                <a:latin typeface="HelveticaLTStd-Roman"/>
              </a:rPr>
            </a:br>
            <a:r>
              <a:rPr lang="en-US" sz="800" b="1" i="0" dirty="0">
                <a:effectLst/>
                <a:latin typeface="HelveticaLTStd-Roman"/>
              </a:rPr>
              <a:t>Grade 5</a:t>
            </a:r>
            <a:r>
              <a:rPr lang="en-US" sz="800" b="0" i="0" dirty="0">
                <a:effectLst/>
                <a:latin typeface="HelveticaLTStd-Roman"/>
              </a:rPr>
              <a:t> (Finance; Information Technology; Marketing; Government and Public Administration)</a:t>
            </a:r>
          </a:p>
          <a:p>
            <a:pPr>
              <a:buFont typeface="Arial" panose="020B0604020202020204" pitchFamily="34" charset="0"/>
              <a:buChar char="•"/>
            </a:pPr>
            <a:r>
              <a:rPr lang="en-US" sz="1400" b="0" i="0" u="none" strike="noStrike" dirty="0">
                <a:effectLst/>
                <a:latin typeface="HelveticaLTStd-Roman"/>
                <a:hlinkClick r:id="rId4" tooltip="Elementary Career Guidance document"/>
              </a:rPr>
              <a:t>Elementary Career Guidance Document</a:t>
            </a:r>
            <a:endParaRPr lang="en-US" sz="1400" b="0" i="0" dirty="0">
              <a:effectLst/>
              <a:latin typeface="HelveticaLTStd-Roman"/>
            </a:endParaRPr>
          </a:p>
          <a:p>
            <a:pPr>
              <a:buFont typeface="Arial" panose="020B0604020202020204" pitchFamily="34" charset="0"/>
              <a:buChar char="•"/>
            </a:pPr>
            <a:r>
              <a:rPr lang="en-US" sz="1400" b="0" i="0" u="none" strike="noStrike" dirty="0">
                <a:effectLst/>
                <a:latin typeface="HelveticaLTStd-Roman"/>
                <a:hlinkClick r:id="rId5" tooltip="Elementary Career Portfolio"/>
              </a:rPr>
              <a:t>Elementary Career Portfolio</a:t>
            </a:r>
            <a:endParaRPr lang="en-US" sz="1400" b="0" i="0" dirty="0">
              <a:effectLst/>
              <a:latin typeface="HelveticaLTStd-Roman"/>
            </a:endParaRPr>
          </a:p>
          <a:p>
            <a:pPr>
              <a:buFont typeface="Arial" panose="020B0604020202020204" pitchFamily="34" charset="0"/>
              <a:buChar char="•"/>
            </a:pPr>
            <a:r>
              <a:rPr lang="en-US" sz="1400" b="0" i="0" u="none" strike="noStrike" dirty="0">
                <a:effectLst/>
                <a:latin typeface="HelveticaLTStd-Roman"/>
                <a:hlinkClick r:id="rId6" tooltip="Middle School Career Guidance document"/>
              </a:rPr>
              <a:t>Middle School Career Guidance Document</a:t>
            </a:r>
            <a:endParaRPr lang="en-US" sz="1400" b="0" i="0" dirty="0">
              <a:effectLst/>
              <a:latin typeface="HelveticaLTStd-Roman"/>
            </a:endParaRPr>
          </a:p>
          <a:p>
            <a:pPr>
              <a:buFont typeface="Arial" panose="020B0604020202020204" pitchFamily="34" charset="0"/>
              <a:buChar char="•"/>
            </a:pPr>
            <a:r>
              <a:rPr lang="en-US" sz="1400" b="0" i="0" u="none" strike="noStrike" dirty="0">
                <a:effectLst/>
                <a:latin typeface="HelveticaLTStd-Roman"/>
                <a:hlinkClick r:id="rId7" tooltip="Elementary School Career-Related Activities Tracking Guide and Form"/>
              </a:rPr>
              <a:t>Elementary School Career-Related Activities Tracking Guide and Form</a:t>
            </a:r>
            <a:endParaRPr lang="en-US" sz="1400" b="0" i="0" dirty="0">
              <a:effectLst/>
              <a:latin typeface="HelveticaLTStd-Roman"/>
            </a:endParaRPr>
          </a:p>
          <a:p>
            <a:pPr>
              <a:buFont typeface="Arial" panose="020B0604020202020204" pitchFamily="34" charset="0"/>
              <a:buChar char="•"/>
            </a:pPr>
            <a:r>
              <a:rPr lang="en-US" sz="1400" b="0" i="0" u="none" strike="noStrike" dirty="0">
                <a:effectLst/>
                <a:latin typeface="HelveticaLTStd-Roman"/>
                <a:hlinkClick r:id="rId8" tooltip="Middle School Career-Related Assessments and IGP Tracking Guide and Form"/>
              </a:rPr>
              <a:t>Middle School Career-Related Assessments and IGP Tracking Guide and Form</a:t>
            </a:r>
            <a:endParaRPr lang="en-US" sz="1400" b="0" i="0" dirty="0">
              <a:effectLst/>
              <a:latin typeface="HelveticaLTStd-Roman"/>
            </a:endParaRPr>
          </a:p>
          <a:p>
            <a:pPr marL="342900">
              <a:spcBef>
                <a:spcPts val="0"/>
              </a:spcBef>
              <a:buSzPts val="1000"/>
            </a:pPr>
            <a:endParaRPr lang="en-US" sz="800" dirty="0">
              <a:cs typeface="Calibri" panose="020F0502020204030204"/>
            </a:endParaRPr>
          </a:p>
          <a:p>
            <a:pPr marL="342900">
              <a:spcBef>
                <a:spcPts val="0"/>
              </a:spcBef>
              <a:buSzPts val="1000"/>
            </a:pPr>
            <a:endParaRPr lang="en-US" sz="800" dirty="0">
              <a:cs typeface="Calibri" panose="020F0502020204030204"/>
            </a:endParaRPr>
          </a:p>
          <a:p>
            <a:pPr marL="0"/>
            <a:endParaRPr lang="en-US" sz="800" dirty="0">
              <a:cs typeface="Calibri" panose="020F0502020204030204"/>
            </a:endParaRPr>
          </a:p>
          <a:p>
            <a:pPr marL="0"/>
            <a:endParaRPr lang="en-US" sz="800" dirty="0">
              <a:cs typeface="Calibri" panose="020F0502020204030204"/>
            </a:endParaRPr>
          </a:p>
          <a:p>
            <a:pPr marL="0"/>
            <a:endParaRPr lang="en-US" sz="800" dirty="0">
              <a:cs typeface="Calibri" panose="020F0502020204030204"/>
            </a:endParaRPr>
          </a:p>
        </p:txBody>
      </p:sp>
      <p:pic>
        <p:nvPicPr>
          <p:cNvPr id="7" name="Picture 6">
            <a:extLst>
              <a:ext uri="{FF2B5EF4-FFF2-40B4-BE49-F238E27FC236}">
                <a16:creationId xmlns:a16="http://schemas.microsoft.com/office/drawing/2014/main" id="{9F9E5CD0-BBB1-4062-8B45-D8833EC967B7}"/>
              </a:ext>
            </a:extLst>
          </p:cNvPr>
          <p:cNvPicPr>
            <a:picLocks noChangeAspect="1"/>
          </p:cNvPicPr>
          <p:nvPr/>
        </p:nvPicPr>
        <p:blipFill rotWithShape="1">
          <a:blip r:embed="rId9"/>
          <a:srcRect l="14594" r="10442"/>
          <a:stretch/>
        </p:blipFill>
        <p:spPr>
          <a:xfrm>
            <a:off x="8331957" y="3420897"/>
            <a:ext cx="3860043" cy="3437103"/>
          </a:xfrm>
          <a:prstGeom prst="rect">
            <a:avLst/>
          </a:prstGeom>
        </p:spPr>
      </p:pic>
      <p:sp>
        <p:nvSpPr>
          <p:cNvPr id="4" name="TextBox 3">
            <a:extLst>
              <a:ext uri="{FF2B5EF4-FFF2-40B4-BE49-F238E27FC236}">
                <a16:creationId xmlns:a16="http://schemas.microsoft.com/office/drawing/2014/main" id="{670D6E4A-4F36-48A9-BB60-EDAA84F59A37}"/>
              </a:ext>
            </a:extLst>
          </p:cNvPr>
          <p:cNvSpPr txBox="1"/>
          <p:nvPr/>
        </p:nvSpPr>
        <p:spPr>
          <a:xfrm>
            <a:off x="8451606" y="1412489"/>
            <a:ext cx="3197699" cy="2560797"/>
          </a:xfrm>
          <a:prstGeom prst="rect">
            <a:avLst/>
          </a:prstGeom>
        </p:spPr>
        <p:txBody>
          <a:bodyPr vert="horz" lIns="91440" tIns="45720" rIns="91440" bIns="45720" rtlCol="0" anchor="t">
            <a:normAutofit/>
          </a:bodyPr>
          <a:lstStyle/>
          <a:p>
            <a:pPr marL="114300" marR="0" lvl="0" indent="0" algn="l" defTabSz="914400" rtl="0" eaLnBrk="1" fontAlgn="auto" latinLnBrk="0" hangingPunct="1">
              <a:lnSpc>
                <a:spcPct val="90000"/>
              </a:lnSpc>
              <a:spcBef>
                <a:spcPts val="0"/>
              </a:spcBef>
              <a:spcAft>
                <a:spcPts val="600"/>
              </a:spcAft>
              <a:buClrTx/>
              <a:buSzPts val="1000"/>
              <a:buFontTx/>
              <a:buNone/>
              <a:tabLst>
                <a:tab pos="457200"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TextBox 4">
            <a:extLst>
              <a:ext uri="{FF2B5EF4-FFF2-40B4-BE49-F238E27FC236}">
                <a16:creationId xmlns:a16="http://schemas.microsoft.com/office/drawing/2014/main" id="{3ABB65C3-CE6E-44D7-81DB-482E5BF40123}"/>
              </a:ext>
            </a:extLst>
          </p:cNvPr>
          <p:cNvSpPr txBox="1"/>
          <p:nvPr/>
        </p:nvSpPr>
        <p:spPr>
          <a:xfrm>
            <a:off x="8169780" y="563632"/>
            <a:ext cx="3444830" cy="723275"/>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42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eroplane taking off against dramatic sky">
            <a:extLst>
              <a:ext uri="{FF2B5EF4-FFF2-40B4-BE49-F238E27FC236}">
                <a16:creationId xmlns:a16="http://schemas.microsoft.com/office/drawing/2014/main" id="{55E58166-C3C1-4DB3-8D38-0E4F626FD138}"/>
              </a:ext>
            </a:extLst>
          </p:cNvPr>
          <p:cNvPicPr>
            <a:picLocks noChangeAspect="1"/>
          </p:cNvPicPr>
          <p:nvPr/>
        </p:nvPicPr>
        <p:blipFill rotWithShape="1">
          <a:blip r:embed="rId2"/>
          <a:srcRect t="23103" r="9091"/>
          <a:stretch/>
        </p:blipFill>
        <p:spPr>
          <a:xfrm>
            <a:off x="64315" y="1"/>
            <a:ext cx="12191980" cy="6857999"/>
          </a:xfrm>
          <a:prstGeom prst="rect">
            <a:avLst/>
          </a:prstGeom>
        </p:spPr>
      </p:pic>
      <p:sp>
        <p:nvSpPr>
          <p:cNvPr id="19" name="Rectangle 1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832F8-275F-4BF1-918A-3690F7C2590E}"/>
              </a:ext>
            </a:extLst>
          </p:cNvPr>
          <p:cNvSpPr>
            <a:spLocks noGrp="1"/>
          </p:cNvSpPr>
          <p:nvPr>
            <p:ph type="title"/>
          </p:nvPr>
        </p:nvSpPr>
        <p:spPr>
          <a:xfrm>
            <a:off x="1057274" y="1057275"/>
            <a:ext cx="6379369" cy="927963"/>
          </a:xfrm>
        </p:spPr>
        <p:txBody>
          <a:bodyPr vert="horz" lIns="91440" tIns="45720" rIns="91440" bIns="45720" rtlCol="0" anchor="ctr">
            <a:normAutofit fontScale="90000"/>
          </a:bodyPr>
          <a:lstStyle/>
          <a:p>
            <a:r>
              <a:rPr lang="en-US" sz="4000" b="1" dirty="0"/>
              <a:t>Flight Plan For Student Success </a:t>
            </a:r>
            <a:br>
              <a:rPr lang="en-US" sz="4000" dirty="0"/>
            </a:br>
            <a:endParaRPr lang="en-US" sz="4000" dirty="0"/>
          </a:p>
        </p:txBody>
      </p:sp>
      <p:sp>
        <p:nvSpPr>
          <p:cNvPr id="4" name="TextBox 3">
            <a:extLst>
              <a:ext uri="{FF2B5EF4-FFF2-40B4-BE49-F238E27FC236}">
                <a16:creationId xmlns:a16="http://schemas.microsoft.com/office/drawing/2014/main" id="{EDE40CF0-CB8E-43FC-846F-02D200935180}"/>
              </a:ext>
            </a:extLst>
          </p:cNvPr>
          <p:cNvSpPr txBox="1"/>
          <p:nvPr/>
        </p:nvSpPr>
        <p:spPr>
          <a:xfrm>
            <a:off x="594109" y="2121763"/>
            <a:ext cx="6620505" cy="37730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Aft>
                <a:spcPts val="600"/>
              </a:spcAft>
            </a:pPr>
            <a:r>
              <a:rPr lang="en-US" sz="2000" b="1" dirty="0"/>
              <a:t>Summer School Program 22/23</a:t>
            </a:r>
          </a:p>
          <a:p>
            <a:pPr marL="342900" indent="-228600">
              <a:lnSpc>
                <a:spcPct val="90000"/>
              </a:lnSpc>
              <a:spcAft>
                <a:spcPts val="600"/>
              </a:spcAft>
              <a:buFont typeface="Arial" panose="020B0604020202020204" pitchFamily="34" charset="0"/>
              <a:buChar char="•"/>
            </a:pPr>
            <a:r>
              <a:rPr lang="en-US" sz="2000" dirty="0"/>
              <a:t>Begins June 6</a:t>
            </a:r>
          </a:p>
          <a:p>
            <a:pPr marL="342900" indent="-228600">
              <a:lnSpc>
                <a:spcPct val="90000"/>
              </a:lnSpc>
              <a:spcAft>
                <a:spcPts val="600"/>
              </a:spcAft>
              <a:buFont typeface="Arial" panose="020B0604020202020204" pitchFamily="34" charset="0"/>
              <a:buChar char="•"/>
            </a:pPr>
            <a:r>
              <a:rPr lang="en-US" sz="2000" dirty="0"/>
              <a:t>Priority Grade 3, 5,8</a:t>
            </a:r>
          </a:p>
          <a:p>
            <a:pPr marL="914400" lvl="1" indent="-228600">
              <a:lnSpc>
                <a:spcPct val="90000"/>
              </a:lnSpc>
              <a:spcAft>
                <a:spcPts val="600"/>
              </a:spcAft>
              <a:buFont typeface="Arial" panose="020B0604020202020204" pitchFamily="34" charset="0"/>
              <a:buChar char="•"/>
            </a:pPr>
            <a:r>
              <a:rPr lang="en-US" sz="2000" dirty="0"/>
              <a:t>Did not pass Milestones (ELA/ Math)</a:t>
            </a:r>
          </a:p>
          <a:p>
            <a:pPr marL="914400" lvl="1" indent="-228600">
              <a:lnSpc>
                <a:spcPct val="90000"/>
              </a:lnSpc>
              <a:spcAft>
                <a:spcPts val="600"/>
              </a:spcAft>
              <a:buFont typeface="Arial" panose="020B0604020202020204" pitchFamily="34" charset="0"/>
              <a:buChar char="•"/>
            </a:pPr>
            <a:r>
              <a:rPr lang="en-US" sz="2000" dirty="0"/>
              <a:t>Below Grade Level </a:t>
            </a:r>
            <a:r>
              <a:rPr lang="en-US" sz="2000" dirty="0" err="1"/>
              <a:t>iReady</a:t>
            </a:r>
            <a:r>
              <a:rPr lang="en-US" sz="2000" dirty="0"/>
              <a:t> (Reading/Math)</a:t>
            </a:r>
          </a:p>
          <a:p>
            <a:pPr marL="914400" lvl="1" indent="-228600">
              <a:lnSpc>
                <a:spcPct val="90000"/>
              </a:lnSpc>
              <a:spcAft>
                <a:spcPts val="600"/>
              </a:spcAft>
              <a:buFont typeface="Arial" panose="020B0604020202020204" pitchFamily="34" charset="0"/>
              <a:buChar char="•"/>
            </a:pPr>
            <a:r>
              <a:rPr lang="en-US" sz="2000" dirty="0"/>
              <a:t>ESY (Special Ed)</a:t>
            </a:r>
          </a:p>
          <a:p>
            <a:pPr marL="342900" indent="-228600">
              <a:lnSpc>
                <a:spcPct val="90000"/>
              </a:lnSpc>
              <a:spcAft>
                <a:spcPts val="600"/>
              </a:spcAft>
              <a:buFont typeface="Arial" panose="020B0604020202020204" pitchFamily="34" charset="0"/>
              <a:buChar char="•"/>
            </a:pPr>
            <a:r>
              <a:rPr lang="en-US" sz="2000" dirty="0"/>
              <a:t>Intervention- Grades 3-8 Recommendations</a:t>
            </a:r>
          </a:p>
          <a:p>
            <a:pPr marL="342900" indent="-228600">
              <a:lnSpc>
                <a:spcPct val="90000"/>
              </a:lnSpc>
              <a:spcAft>
                <a:spcPts val="600"/>
              </a:spcAft>
              <a:buFont typeface="Arial" panose="020B0604020202020204" pitchFamily="34" charset="0"/>
              <a:buChar char="•"/>
            </a:pPr>
            <a:r>
              <a:rPr lang="en-US" sz="2000" dirty="0"/>
              <a:t>TAG Enrichment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37563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eroplane taking off against dramatic sky">
            <a:extLst>
              <a:ext uri="{FF2B5EF4-FFF2-40B4-BE49-F238E27FC236}">
                <a16:creationId xmlns:a16="http://schemas.microsoft.com/office/drawing/2014/main" id="{55E58166-C3C1-4DB3-8D38-0E4F626FD138}"/>
              </a:ext>
            </a:extLst>
          </p:cNvPr>
          <p:cNvPicPr>
            <a:picLocks noChangeAspect="1"/>
          </p:cNvPicPr>
          <p:nvPr/>
        </p:nvPicPr>
        <p:blipFill rotWithShape="1">
          <a:blip r:embed="rId2">
            <a:alphaModFix amt="50000"/>
          </a:blip>
          <a:srcRect t="15413"/>
          <a:stretch/>
        </p:blipFill>
        <p:spPr>
          <a:xfrm>
            <a:off x="20" y="1"/>
            <a:ext cx="12191980" cy="6857999"/>
          </a:xfrm>
          <a:prstGeom prst="rect">
            <a:avLst/>
          </a:prstGeom>
        </p:spPr>
      </p:pic>
      <p:sp>
        <p:nvSpPr>
          <p:cNvPr id="2" name="Title 1">
            <a:extLst>
              <a:ext uri="{FF2B5EF4-FFF2-40B4-BE49-F238E27FC236}">
                <a16:creationId xmlns:a16="http://schemas.microsoft.com/office/drawing/2014/main" id="{BF4832F8-275F-4BF1-918A-3690F7C2590E}"/>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b="1">
                <a:solidFill>
                  <a:schemeClr val="bg1"/>
                </a:solidFill>
              </a:rPr>
              <a:t>Flight Plan For Student Success </a:t>
            </a:r>
            <a:br>
              <a:rPr lang="en-US">
                <a:solidFill>
                  <a:schemeClr val="bg1"/>
                </a:solidFill>
              </a:rPr>
            </a:br>
            <a:endParaRPr lang="en-US">
              <a:solidFill>
                <a:schemeClr val="bg1"/>
              </a:solidFill>
            </a:endParaRPr>
          </a:p>
        </p:txBody>
      </p:sp>
      <p:sp>
        <p:nvSpPr>
          <p:cNvPr id="14"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DE40CF0-CB8E-43FC-846F-02D200935180}"/>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endParaRPr lang="en-US" sz="2400" dirty="0">
              <a:solidFill>
                <a:schemeClr val="bg1"/>
              </a:solidFill>
            </a:endParaRPr>
          </a:p>
          <a:p>
            <a:pPr marL="342900" indent="-228600">
              <a:lnSpc>
                <a:spcPct val="90000"/>
              </a:lnSpc>
              <a:spcAft>
                <a:spcPts val="600"/>
              </a:spcAft>
              <a:buFont typeface="Arial" panose="020B0604020202020204" pitchFamily="34" charset="0"/>
              <a:buChar char="•"/>
            </a:pPr>
            <a:r>
              <a:rPr lang="en-US" sz="2400">
                <a:solidFill>
                  <a:schemeClr val="bg1"/>
                </a:solidFill>
              </a:rPr>
              <a:t>Supporting and Developing Highly Qualified Teachers and Leaders</a:t>
            </a:r>
          </a:p>
          <a:p>
            <a:pPr marL="342900" indent="-228600">
              <a:lnSpc>
                <a:spcPct val="90000"/>
              </a:lnSpc>
              <a:spcAft>
                <a:spcPts val="600"/>
              </a:spcAft>
              <a:buFont typeface="Arial" panose="020B0604020202020204" pitchFamily="34" charset="0"/>
              <a:buChar char="•"/>
            </a:pPr>
            <a:r>
              <a:rPr lang="en-US" sz="2400">
                <a:solidFill>
                  <a:schemeClr val="bg1"/>
                </a:solidFill>
              </a:rPr>
              <a:t>Integrating STEAM Curriculum</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708575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639</Words>
  <Application>Microsoft Office PowerPoint</Application>
  <PresentationFormat>Widescreen</PresentationFormat>
  <Paragraphs>110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HelveticaLTStd-Roman</vt:lpstr>
      <vt:lpstr>Oswald Regular</vt:lpstr>
      <vt:lpstr>Office Theme</vt:lpstr>
      <vt:lpstr>PowerPoint Presentation</vt:lpstr>
      <vt:lpstr>Dates and Events</vt:lpstr>
      <vt:lpstr>Health and Safety</vt:lpstr>
      <vt:lpstr>FULL STEAM AHEAD!  STEAM Overview  STEAM MS Qualification  STEAM ES Qualifications</vt:lpstr>
      <vt:lpstr>FULL STEAM AHEAD!    </vt:lpstr>
      <vt:lpstr>FULL STEAM AHEAD!    </vt:lpstr>
      <vt:lpstr>Flight Plan For Student Success  </vt:lpstr>
      <vt:lpstr>Flight Plan For Student 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Ishmael Abdulsalaam</dc:creator>
  <cp:lastModifiedBy>Ishmael Abdulsalaam</cp:lastModifiedBy>
  <cp:revision>1</cp:revision>
  <dcterms:created xsi:type="dcterms:W3CDTF">2022-04-26T15:42:16Z</dcterms:created>
  <dcterms:modified xsi:type="dcterms:W3CDTF">2022-04-26T22:42:19Z</dcterms:modified>
</cp:coreProperties>
</file>