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0" r:id="rId4"/>
    <p:sldId id="273" r:id="rId5"/>
    <p:sldId id="274" r:id="rId6"/>
    <p:sldId id="264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85AE80-08D4-4243-BDD2-7ED343B28EE4}">
          <p14:sldIdLst>
            <p14:sldId id="261"/>
            <p14:sldId id="263"/>
            <p14:sldId id="260"/>
            <p14:sldId id="273"/>
            <p14:sldId id="274"/>
          </p14:sldIdLst>
        </p14:section>
        <p14:section name="Untitled Section" id="{D8056CBA-C6FB-4B4F-8E1A-03428AA12663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hmael Abdulsalaam" initials="IA" lastIdx="1" clrIdx="0">
    <p:extLst>
      <p:ext uri="{19B8F6BF-5375-455C-9EA6-DF929625EA0E}">
        <p15:presenceInfo xmlns:p15="http://schemas.microsoft.com/office/powerpoint/2012/main" userId="S::ishmael.abdulsalaam@tmsa.org::f57bbe0d-8060-45bd-8033-739273be84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666EB-D395-4D1A-BF52-F1A9EA1DC73F}" v="1" dt="2022-01-25T21:49:30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Logo&#10;&#10;Description automatically generated">
            <a:extLst>
              <a:ext uri="{FF2B5EF4-FFF2-40B4-BE49-F238E27FC236}">
                <a16:creationId xmlns:a16="http://schemas.microsoft.com/office/drawing/2014/main" id="{DDB07A4F-D612-42AA-91B7-3922E2CDF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" r="6832"/>
          <a:stretch/>
        </p:blipFill>
        <p:spPr>
          <a:xfrm>
            <a:off x="86140" y="132532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0532" y="4789007"/>
            <a:ext cx="3445766" cy="137470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200" dirty="0">
                <a:cs typeface="Calibri"/>
              </a:rPr>
              <a:t>Governing Board Meeting</a:t>
            </a:r>
            <a:endParaRPr lang="en-US" dirty="0"/>
          </a:p>
          <a:p>
            <a:pPr algn="r"/>
            <a:r>
              <a:rPr lang="en-US" sz="2200" dirty="0">
                <a:cs typeface="Calibri"/>
              </a:rPr>
              <a:t>Principal's Report</a:t>
            </a:r>
          </a:p>
          <a:p>
            <a:pPr algn="r"/>
            <a:r>
              <a:rPr lang="en-US" sz="2200" dirty="0">
                <a:cs typeface="Calibri"/>
              </a:rPr>
              <a:t>January 4, 2022</a:t>
            </a:r>
          </a:p>
        </p:txBody>
      </p:sp>
    </p:spTree>
    <p:extLst>
      <p:ext uri="{BB962C8B-B14F-4D97-AF65-F5344CB8AC3E}">
        <p14:creationId xmlns:p14="http://schemas.microsoft.com/office/powerpoint/2010/main" val="379586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3B53-5D59-447A-8046-6259F181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467" y="484632"/>
            <a:ext cx="4960918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COVID Testing/Surveillance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28AC47-52E4-447D-BBBF-9D3C7EAC6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66" r="2" b="10215"/>
          <a:stretch/>
        </p:blipFill>
        <p:spPr>
          <a:xfrm>
            <a:off x="-2" y="10"/>
            <a:ext cx="3036232" cy="3352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E6BBF5-B000-45E3-BA50-430A9028C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535" b="2"/>
          <a:stretch/>
        </p:blipFill>
        <p:spPr>
          <a:xfrm>
            <a:off x="3127672" y="-1"/>
            <a:ext cx="2971377" cy="5049079"/>
          </a:xfrm>
          <a:custGeom>
            <a:avLst/>
            <a:gdLst/>
            <a:ahLst/>
            <a:cxnLst/>
            <a:rect l="l" t="t" r="r" b="b"/>
            <a:pathLst>
              <a:path w="2971377" h="5049079">
                <a:moveTo>
                  <a:pt x="0" y="0"/>
                </a:moveTo>
                <a:lnTo>
                  <a:pt x="2971377" y="0"/>
                </a:lnTo>
                <a:lnTo>
                  <a:pt x="2971377" y="5049079"/>
                </a:lnTo>
                <a:lnTo>
                  <a:pt x="949962" y="5049079"/>
                </a:lnTo>
                <a:lnTo>
                  <a:pt x="949962" y="3352857"/>
                </a:lnTo>
                <a:lnTo>
                  <a:pt x="0" y="3352857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60442A-3E69-4B9C-B090-2B85CCD309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093" r="-3" b="9592"/>
          <a:stretch/>
        </p:blipFill>
        <p:spPr>
          <a:xfrm>
            <a:off x="20" y="3429000"/>
            <a:ext cx="3998825" cy="3429000"/>
          </a:xfrm>
          <a:prstGeom prst="rect">
            <a:avLst/>
          </a:prstGeom>
        </p:spPr>
      </p:pic>
      <p:pic>
        <p:nvPicPr>
          <p:cNvPr id="3" name="Picture 2" descr="TMSA M logo - Email Signatures Only.png">
            <a:extLst>
              <a:ext uri="{FF2B5EF4-FFF2-40B4-BE49-F238E27FC236}">
                <a16:creationId xmlns:a16="http://schemas.microsoft.com/office/drawing/2014/main" id="{FEA4E949-4E04-4B95-973D-C6549D0744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r="17036" b="-2"/>
          <a:stretch/>
        </p:blipFill>
        <p:spPr>
          <a:xfrm>
            <a:off x="4076621" y="5140518"/>
            <a:ext cx="2027001" cy="17200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D0D522-43D5-4A12-842F-BE960555D45E}"/>
              </a:ext>
            </a:extLst>
          </p:cNvPr>
          <p:cNvSpPr>
            <a:spLocks noGrp="1"/>
          </p:cNvSpPr>
          <p:nvPr/>
        </p:nvSpPr>
        <p:spPr>
          <a:xfrm>
            <a:off x="6739466" y="2121408"/>
            <a:ext cx="4960918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  <a:p>
            <a:r>
              <a:rPr lang="en-US" sz="1900" dirty="0"/>
              <a:t>7-day Moving Average down 51% as </a:t>
            </a:r>
            <a:r>
              <a:rPr lang="en-US" sz="1900"/>
              <a:t>of 1/04/22 </a:t>
            </a:r>
            <a:r>
              <a:rPr lang="en-US" sz="1900" dirty="0"/>
              <a:t>(1046.6/2065.65).</a:t>
            </a:r>
          </a:p>
          <a:p>
            <a:r>
              <a:rPr lang="en-US" sz="1900" dirty="0"/>
              <a:t>MAKO testing Monday &amp; Wednesday 8-10 am.</a:t>
            </a:r>
          </a:p>
          <a:p>
            <a:r>
              <a:rPr lang="en-US" sz="1900" dirty="0"/>
              <a:t>Possible additional day; Thursday.</a:t>
            </a:r>
          </a:p>
          <a:p>
            <a:r>
              <a:rPr lang="en-US" sz="1900" dirty="0"/>
              <a:t>Required testing for all athletes and cheerleaders. 30% Gym Capacity for basketball games. Parents spectators only.</a:t>
            </a:r>
          </a:p>
          <a:p>
            <a:r>
              <a:rPr lang="en-US" sz="1900" dirty="0"/>
              <a:t>Mask wearing in highly recommended and encouraged.</a:t>
            </a:r>
          </a:p>
          <a:p>
            <a:r>
              <a:rPr lang="en-US" sz="1900" dirty="0"/>
              <a:t>Weekly Health and Safety Committee Meetings.</a:t>
            </a:r>
          </a:p>
          <a:p>
            <a:pPr marL="228600" lvl="1"/>
            <a:endParaRPr lang="en-US" sz="1900" dirty="0"/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725294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1CF39A49-7A51-4364-8C86-CE4BE9758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2" r="4014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4F2BA-D820-4201-A548-053BE0D7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Instructional Updates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B77EDA8-47E2-461C-A488-9C6D32134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>
                <a:effectLst/>
                <a:ea typeface="Times New Roman" panose="02020603050405020304" pitchFamily="18" charset="0"/>
              </a:rPr>
              <a:t>Schoolwide Enrichment Model</a:t>
            </a:r>
          </a:p>
          <a:p>
            <a:pPr marL="457200" lvl="1">
              <a:spcBef>
                <a:spcPts val="0"/>
              </a:spcBef>
            </a:pPr>
            <a:r>
              <a:rPr lang="en-US" sz="1700">
                <a:effectLst/>
                <a:ea typeface="Times New Roman" panose="02020603050405020304" pitchFamily="18" charset="0"/>
              </a:rPr>
              <a:t>1/19- SEM Practice Run </a:t>
            </a:r>
            <a:r>
              <a:rPr lang="en-US" sz="1700">
                <a:ea typeface="Times New Roman" panose="02020603050405020304" pitchFamily="18" charset="0"/>
              </a:rPr>
              <a:t> </a:t>
            </a:r>
          </a:p>
          <a:p>
            <a:pPr marL="457200" lvl="1">
              <a:spcBef>
                <a:spcPts val="0"/>
              </a:spcBef>
            </a:pPr>
            <a:r>
              <a:rPr lang="en-US" sz="1700">
                <a:effectLst/>
                <a:ea typeface="Times New Roman" panose="02020603050405020304" pitchFamily="18" charset="0"/>
              </a:rPr>
              <a:t>1/26- First Day of SEM </a:t>
            </a:r>
            <a:r>
              <a:rPr lang="en-US" sz="1700">
                <a:ea typeface="Times New Roman" panose="02020603050405020304" pitchFamily="18" charset="0"/>
              </a:rPr>
              <a:t> </a:t>
            </a:r>
          </a:p>
          <a:p>
            <a:pPr marL="457200" lvl="1">
              <a:spcBef>
                <a:spcPts val="0"/>
              </a:spcBef>
            </a:pPr>
            <a:r>
              <a:rPr lang="en-US" sz="1700">
                <a:effectLst/>
                <a:ea typeface="Times New Roman" panose="02020603050405020304" pitchFamily="18" charset="0"/>
              </a:rPr>
              <a:t>3/23- Last Day of SEM </a:t>
            </a:r>
            <a:endParaRPr lang="en-US" sz="1700">
              <a:effectLst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1700">
                <a:effectLst/>
                <a:ea typeface="Times New Roman" panose="02020603050405020304" pitchFamily="18" charset="0"/>
              </a:rPr>
              <a:t>3/30-4/1- Tentative SEM Showcase </a:t>
            </a:r>
            <a:endParaRPr lang="en-US" sz="1700">
              <a:effectLst/>
              <a:ea typeface="Calibri" panose="020F0502020204030204" pitchFamily="34" charset="0"/>
            </a:endParaRPr>
          </a:p>
          <a:p>
            <a:r>
              <a:rPr lang="en-US" sz="1700"/>
              <a:t>Virtual Saturday School began January 22</a:t>
            </a:r>
          </a:p>
          <a:p>
            <a:r>
              <a:rPr lang="en-US" sz="1700"/>
              <a:t>Virtual Tutorial begins week of January 24th</a:t>
            </a:r>
          </a:p>
          <a:p>
            <a:r>
              <a:rPr lang="en-US" sz="1700"/>
              <a:t>As part of compliance requirements TMSA will host a virtual ‘State of the School Address’ February 03, 2022, at 6pm</a:t>
            </a:r>
          </a:p>
          <a:p>
            <a:r>
              <a:rPr lang="en-US" sz="1700"/>
              <a:t>Carline reimagined projected to start February 7</a:t>
            </a:r>
            <a:r>
              <a:rPr lang="en-US" sz="1700" baseline="30000"/>
              <a:t>th</a:t>
            </a:r>
            <a:r>
              <a:rPr lang="en-US" sz="1700"/>
              <a:t>.</a:t>
            </a:r>
          </a:p>
          <a:p>
            <a:endParaRPr lang="en-US" sz="1700"/>
          </a:p>
          <a:p>
            <a:endParaRPr lang="en-US" sz="1700"/>
          </a:p>
          <a:p>
            <a:pPr marL="0" indent="0">
              <a:buNone/>
            </a:pPr>
            <a:endParaRPr lang="en-US" sz="1700"/>
          </a:p>
          <a:p>
            <a:pPr marL="0" indent="0">
              <a:buNone/>
            </a:pPr>
            <a:endParaRPr lang="en-US" sz="1700">
              <a:cs typeface="Calibri"/>
            </a:endParaRPr>
          </a:p>
          <a:p>
            <a:pPr marL="0" indent="0">
              <a:buNone/>
            </a:pPr>
            <a:endParaRPr lang="en-US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30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F2BA-D820-4201-A548-053BE0D7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Instructional Updates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B77EDA8-47E2-461C-A488-9C6D32134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>
                <a:cs typeface="Calibri"/>
              </a:rPr>
              <a:t>.</a:t>
            </a:r>
          </a:p>
          <a:p>
            <a:pPr marL="0" indent="0">
              <a:buNone/>
            </a:pPr>
            <a:endParaRPr lang="en-US" sz="1400" dirty="0">
              <a:cs typeface="Calibri"/>
            </a:endParaRPr>
          </a:p>
          <a:p>
            <a:pPr marL="0" indent="0">
              <a:buNone/>
            </a:pPr>
            <a:r>
              <a:rPr lang="en-US" sz="1400" dirty="0" err="1">
                <a:cs typeface="Calibri"/>
              </a:rPr>
              <a:t>i</a:t>
            </a:r>
            <a:r>
              <a:rPr lang="en-US" sz="1400" dirty="0">
                <a:cs typeface="Calibri"/>
              </a:rPr>
              <a:t>-Ready Reading Growth</a:t>
            </a:r>
          </a:p>
          <a:p>
            <a:pPr marL="0" indent="0">
              <a:buNone/>
            </a:pPr>
            <a:endParaRPr lang="en-US" sz="1400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  <a:p>
            <a:pPr marL="0" indent="0">
              <a:buNone/>
            </a:pPr>
            <a:r>
              <a:rPr lang="en-US" sz="1400" dirty="0" err="1">
                <a:cs typeface="Calibri"/>
              </a:rPr>
              <a:t>i</a:t>
            </a:r>
            <a:r>
              <a:rPr lang="en-US" sz="1400" dirty="0">
                <a:cs typeface="Calibri"/>
              </a:rPr>
              <a:t>-Ready Math Growth             </a:t>
            </a:r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1CF39A49-7A51-4364-8C86-CE4BE9758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6" r="228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5" name="Straight Connector 4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2A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2CFCE43-7DE5-4B5E-8103-C73D52F4D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93" t="28771" r="62857" b="53966"/>
          <a:stretch/>
        </p:blipFill>
        <p:spPr>
          <a:xfrm>
            <a:off x="7195457" y="2238710"/>
            <a:ext cx="4463143" cy="234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CE33AA-CAA7-4F0F-B948-D1F9FE452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71" t="28772" r="63215" b="52799"/>
          <a:stretch/>
        </p:blipFill>
        <p:spPr>
          <a:xfrm>
            <a:off x="7269738" y="4509494"/>
            <a:ext cx="4314579" cy="23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5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9460B-4558-468E-A5D3-09B855C2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22/23 School Year Calendar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AAC0-3307-4769-BCB4-981A6FAE4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dirty="0">
                <a:effectLst/>
              </a:rPr>
              <a:t>216 Results </a:t>
            </a:r>
          </a:p>
          <a:p>
            <a:pPr marL="742950" marR="0" lvl="1"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000" dirty="0">
                <a:effectLst/>
              </a:rPr>
              <a:t>25 - Teacher/Staff Affiliation</a:t>
            </a:r>
          </a:p>
          <a:p>
            <a:pPr marL="742950" marR="0" lvl="1"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000" dirty="0">
                <a:effectLst/>
              </a:rPr>
              <a:t>191 - Parent/Guardian Affiliation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dirty="0">
                <a:effectLst/>
              </a:rPr>
              <a:t>103 </a:t>
            </a:r>
            <a:r>
              <a:rPr lang="en-US" sz="2000" dirty="0">
                <a:effectLst/>
                <a:highlight>
                  <a:srgbClr val="FFFF00"/>
                </a:highlight>
              </a:rPr>
              <a:t>(48%) - Option #1 </a:t>
            </a:r>
            <a:r>
              <a:rPr lang="en-US" sz="2000" dirty="0">
                <a:effectLst/>
              </a:rPr>
              <a:t>(First Day of School - August 8, 2022)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dirty="0">
                <a:effectLst/>
              </a:rPr>
              <a:t>66 (31%) - Option #2 (First Day of School - August 2, 2022)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dirty="0">
                <a:effectLst/>
              </a:rPr>
              <a:t>47 (21%) - Option #3 (FCS)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0D6E4A-4F36-48A9-BB60-EDAA84F59A37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First Day of School: August 8, 2022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Labor Day Break  (No school): September 2 &amp; 5, 2022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Professional Development Day (Students do not report to school): October 7, 2022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Indigenous Peoples Day: (No school ): October 10, 2022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Thanksgiving Holidays: November 21 - 25, 2022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Winter Break: December 19, 2022 - January 2, 2023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Teacher Workday (Students do not report to school): January 3, 2023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M.L.K., Jr.  Day (No school): January 16, 2023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Teacher Workday (Students do not report to school): February 10, 2023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Presidents Day Break (Students do not report to school): February 17 &amp; 20,2023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Spring Break: April 3 - 7, 2023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Last Day of School: May 26, 2023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effectLst/>
              </a:rPr>
              <a:t>Total Instructional Days: 180</a:t>
            </a:r>
          </a:p>
        </p:txBody>
      </p:sp>
    </p:spTree>
    <p:extLst>
      <p:ext uri="{BB962C8B-B14F-4D97-AF65-F5344CB8AC3E}">
        <p14:creationId xmlns:p14="http://schemas.microsoft.com/office/powerpoint/2010/main" val="414654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eroplane taking off against dramatic sky">
            <a:extLst>
              <a:ext uri="{FF2B5EF4-FFF2-40B4-BE49-F238E27FC236}">
                <a16:creationId xmlns:a16="http://schemas.microsoft.com/office/drawing/2014/main" id="{55E58166-C3C1-4DB3-8D38-0E4F626FD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832F8-275F-4BF1-918A-3690F7C2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Flight Plan For Student Success 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40CF0-CB8E-43FC-846F-02D200935180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Consistent Monitoring of Student and Teacher Performances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Stands Based Practices and Approaches     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Data Driven Decision Making processes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Promoting Wellness for our School Community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Parental Engagement and Support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7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405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COVID Testing/Surveillance</vt:lpstr>
      <vt:lpstr>Instructional Updates</vt:lpstr>
      <vt:lpstr>Instructional Updates</vt:lpstr>
      <vt:lpstr>22/23 School Year Calendar Results</vt:lpstr>
      <vt:lpstr>Flight Plan For Student Success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Ishmael Abdulsalaam</cp:lastModifiedBy>
  <cp:revision>4</cp:revision>
  <cp:lastPrinted>2021-09-21T15:41:22Z</cp:lastPrinted>
  <dcterms:created xsi:type="dcterms:W3CDTF">2021-06-29T18:02:23Z</dcterms:created>
  <dcterms:modified xsi:type="dcterms:W3CDTF">2022-01-25T22:40:36Z</dcterms:modified>
</cp:coreProperties>
</file>