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7"/>
  </p:notesMasterIdLst>
  <p:sldIdLst>
    <p:sldId id="340" r:id="rId2"/>
    <p:sldId id="267" r:id="rId3"/>
    <p:sldId id="317" r:id="rId4"/>
    <p:sldId id="322" r:id="rId5"/>
    <p:sldId id="324" r:id="rId6"/>
    <p:sldId id="356" r:id="rId7"/>
    <p:sldId id="355" r:id="rId8"/>
    <p:sldId id="325" r:id="rId9"/>
    <p:sldId id="343" r:id="rId10"/>
    <p:sldId id="326" r:id="rId11"/>
    <p:sldId id="329" r:id="rId12"/>
    <p:sldId id="354" r:id="rId13"/>
    <p:sldId id="333" r:id="rId14"/>
    <p:sldId id="357" r:id="rId15"/>
    <p:sldId id="358" r:id="rId16"/>
    <p:sldId id="359" r:id="rId17"/>
    <p:sldId id="360" r:id="rId18"/>
    <p:sldId id="302" r:id="rId19"/>
    <p:sldId id="319" r:id="rId20"/>
    <p:sldId id="304" r:id="rId21"/>
    <p:sldId id="305" r:id="rId22"/>
    <p:sldId id="306" r:id="rId23"/>
    <p:sldId id="320" r:id="rId24"/>
    <p:sldId id="307" r:id="rId25"/>
    <p:sldId id="308" r:id="rId26"/>
    <p:sldId id="321" r:id="rId27"/>
    <p:sldId id="309" r:id="rId28"/>
    <p:sldId id="310" r:id="rId29"/>
    <p:sldId id="312" r:id="rId30"/>
    <p:sldId id="313" r:id="rId31"/>
    <p:sldId id="314" r:id="rId32"/>
    <p:sldId id="315" r:id="rId33"/>
    <p:sldId id="303" r:id="rId34"/>
    <p:sldId id="269" r:id="rId35"/>
    <p:sldId id="278" r:id="rId3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Garamond" panose="02020404030301010803" pitchFamily="18" charset="0"/>
      <p:regular r:id="rId42"/>
      <p:bold r:id="rId43"/>
      <p: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78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5FE1AE-4F01-42A6-B32D-06E4AAEB89A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22AEDB-20BC-4258-84E4-CF28B01225BF}">
      <dgm:prSet phldrT="[Text]" custT="1"/>
      <dgm:spPr/>
      <dgm:t>
        <a:bodyPr/>
        <a:lstStyle/>
        <a:p>
          <a:r>
            <a:rPr lang="en-US" sz="1600" dirty="0"/>
            <a:t>Car Line</a:t>
          </a:r>
        </a:p>
      </dgm:t>
    </dgm:pt>
    <dgm:pt modelId="{EB77BFC1-5EB8-4E01-8CDB-F9B0756BB205}" type="parTrans" cxnId="{AA2E2EC6-0FF5-4FB3-AC0B-D9E84C3A43B4}">
      <dgm:prSet/>
      <dgm:spPr/>
      <dgm:t>
        <a:bodyPr/>
        <a:lstStyle/>
        <a:p>
          <a:endParaRPr lang="en-US"/>
        </a:p>
      </dgm:t>
    </dgm:pt>
    <dgm:pt modelId="{897F9FB7-11D0-4506-9CC9-1DD399A89E70}" type="sibTrans" cxnId="{AA2E2EC6-0FF5-4FB3-AC0B-D9E84C3A43B4}">
      <dgm:prSet/>
      <dgm:spPr/>
      <dgm:t>
        <a:bodyPr/>
        <a:lstStyle/>
        <a:p>
          <a:endParaRPr lang="en-US"/>
        </a:p>
      </dgm:t>
    </dgm:pt>
    <dgm:pt modelId="{2EF816C7-C5B8-4E55-B33A-F967075035BB}">
      <dgm:prSet phldrT="[Text]" custT="1"/>
      <dgm:spPr/>
      <dgm:t>
        <a:bodyPr/>
        <a:lstStyle/>
        <a:p>
          <a:pPr>
            <a:buFont typeface="Symbol" panose="05050102010706020507" pitchFamily="18" charset="2"/>
            <a:buNone/>
          </a:pPr>
          <a:endParaRPr lang="en-US" sz="1200" dirty="0"/>
        </a:p>
      </dgm:t>
    </dgm:pt>
    <dgm:pt modelId="{2E441BF4-D367-4DA0-92FB-E0170F0267B8}" type="parTrans" cxnId="{9E6AEF4A-388E-4FBF-9252-766736B1B7E6}">
      <dgm:prSet/>
      <dgm:spPr/>
      <dgm:t>
        <a:bodyPr/>
        <a:lstStyle/>
        <a:p>
          <a:endParaRPr lang="en-US"/>
        </a:p>
      </dgm:t>
    </dgm:pt>
    <dgm:pt modelId="{D8378AF4-4B21-499B-A74A-95AFA79840E4}" type="sibTrans" cxnId="{9E6AEF4A-388E-4FBF-9252-766736B1B7E6}">
      <dgm:prSet/>
      <dgm:spPr/>
      <dgm:t>
        <a:bodyPr/>
        <a:lstStyle/>
        <a:p>
          <a:endParaRPr lang="en-US"/>
        </a:p>
      </dgm:t>
    </dgm:pt>
    <dgm:pt modelId="{0F01C6E6-CDE3-45CE-935B-78D8944DA5EA}">
      <dgm:prSet phldrT="[Text]" custT="1"/>
      <dgm:spPr/>
      <dgm:t>
        <a:bodyPr/>
        <a:lstStyle/>
        <a:p>
          <a:r>
            <a:rPr lang="en-US" sz="1600" dirty="0"/>
            <a:t>Food*</a:t>
          </a:r>
        </a:p>
      </dgm:t>
    </dgm:pt>
    <dgm:pt modelId="{1672690D-4E8D-49E5-B70B-C41299C469B7}" type="parTrans" cxnId="{5F298954-B4BF-48A6-9DBB-9046C9C3F51A}">
      <dgm:prSet/>
      <dgm:spPr/>
      <dgm:t>
        <a:bodyPr/>
        <a:lstStyle/>
        <a:p>
          <a:endParaRPr lang="en-US"/>
        </a:p>
      </dgm:t>
    </dgm:pt>
    <dgm:pt modelId="{6E808A47-CF01-4A03-B63B-FEB6438B5EA2}" type="sibTrans" cxnId="{5F298954-B4BF-48A6-9DBB-9046C9C3F51A}">
      <dgm:prSet/>
      <dgm:spPr/>
      <dgm:t>
        <a:bodyPr/>
        <a:lstStyle/>
        <a:p>
          <a:endParaRPr lang="en-US"/>
        </a:p>
      </dgm:t>
    </dgm:pt>
    <dgm:pt modelId="{67501523-D34B-4EB6-9C75-1A76CCA87E2D}">
      <dgm:prSet phldrT="[Text]" custT="1"/>
      <dgm:spPr/>
      <dgm:t>
        <a:bodyPr/>
        <a:lstStyle/>
        <a:p>
          <a:pPr marL="0" indent="0"/>
          <a:r>
            <a:rPr lang="en-US" sz="1600" dirty="0">
              <a:solidFill>
                <a:schemeClr val="bg2"/>
              </a:solidFill>
            </a:rPr>
            <a:t> </a:t>
          </a:r>
          <a:r>
            <a:rPr lang="en-US" sz="1200" dirty="0">
              <a:solidFill>
                <a:schemeClr val="bg2"/>
              </a:solidFill>
            </a:rPr>
            <a:t>Breakfast and lunch provided at no charge</a:t>
          </a:r>
        </a:p>
      </dgm:t>
    </dgm:pt>
    <dgm:pt modelId="{C60D2130-0614-40D9-B68B-665643057BBF}" type="parTrans" cxnId="{D445BB85-83BD-4207-AF4E-18AD4D6CE3B6}">
      <dgm:prSet/>
      <dgm:spPr/>
      <dgm:t>
        <a:bodyPr/>
        <a:lstStyle/>
        <a:p>
          <a:endParaRPr lang="en-US"/>
        </a:p>
      </dgm:t>
    </dgm:pt>
    <dgm:pt modelId="{58E2EC6D-1D02-44CE-93DC-051BFB7B5163}" type="sibTrans" cxnId="{D445BB85-83BD-4207-AF4E-18AD4D6CE3B6}">
      <dgm:prSet/>
      <dgm:spPr/>
      <dgm:t>
        <a:bodyPr/>
        <a:lstStyle/>
        <a:p>
          <a:endParaRPr lang="en-US"/>
        </a:p>
      </dgm:t>
    </dgm:pt>
    <dgm:pt modelId="{39394530-92B4-4461-AF20-43672657F709}">
      <dgm:prSet phldrT="[Text]" custT="1"/>
      <dgm:spPr/>
      <dgm:t>
        <a:bodyPr/>
        <a:lstStyle/>
        <a:p>
          <a:r>
            <a:rPr lang="en-US" sz="1600" dirty="0"/>
            <a:t>Consistent Schedules</a:t>
          </a:r>
        </a:p>
      </dgm:t>
    </dgm:pt>
    <dgm:pt modelId="{71D9B56B-729B-4345-A39D-3B85E8E02E99}" type="parTrans" cxnId="{77963F05-DDE7-4846-B102-E9D592B56A3A}">
      <dgm:prSet/>
      <dgm:spPr/>
      <dgm:t>
        <a:bodyPr/>
        <a:lstStyle/>
        <a:p>
          <a:endParaRPr lang="en-US"/>
        </a:p>
      </dgm:t>
    </dgm:pt>
    <dgm:pt modelId="{03F22A27-B381-4DFD-9D20-FBBA25B0E92F}" type="sibTrans" cxnId="{77963F05-DDE7-4846-B102-E9D592B56A3A}">
      <dgm:prSet/>
      <dgm:spPr/>
      <dgm:t>
        <a:bodyPr/>
        <a:lstStyle/>
        <a:p>
          <a:endParaRPr lang="en-US"/>
        </a:p>
      </dgm:t>
    </dgm:pt>
    <dgm:pt modelId="{389DCE17-39E7-430C-AF81-DA9CE41442B5}">
      <dgm:prSet phldrT="[Text]" custT="1"/>
      <dgm:spPr/>
      <dgm:t>
        <a:bodyPr/>
        <a:lstStyle/>
        <a:p>
          <a:pPr marL="233363" indent="-233363" algn="l"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bg2"/>
              </a:solidFill>
            </a:rPr>
            <a:t>7:45 AM – 3:30 PM Daily</a:t>
          </a:r>
        </a:p>
      </dgm:t>
    </dgm:pt>
    <dgm:pt modelId="{F34F98D5-37A7-4746-859F-45934C4EBCF1}" type="parTrans" cxnId="{30C90E55-9111-4116-8569-CD8C1D966B28}">
      <dgm:prSet/>
      <dgm:spPr/>
      <dgm:t>
        <a:bodyPr/>
        <a:lstStyle/>
        <a:p>
          <a:endParaRPr lang="en-US"/>
        </a:p>
      </dgm:t>
    </dgm:pt>
    <dgm:pt modelId="{B128A9D7-D8F5-4683-950F-00675F141F49}" type="sibTrans" cxnId="{30C90E55-9111-4116-8569-CD8C1D966B28}">
      <dgm:prSet/>
      <dgm:spPr/>
      <dgm:t>
        <a:bodyPr/>
        <a:lstStyle/>
        <a:p>
          <a:endParaRPr lang="en-US"/>
        </a:p>
      </dgm:t>
    </dgm:pt>
    <dgm:pt modelId="{2D512A3C-1807-491B-B6B3-8EDFEF971CA9}">
      <dgm:prSet phldrT="[Text]" custT="1"/>
      <dgm:spPr/>
      <dgm:t>
        <a:bodyPr/>
        <a:lstStyle/>
        <a:p>
          <a:r>
            <a:rPr lang="en-US" sz="1600" dirty="0"/>
            <a:t>Safety Precautions</a:t>
          </a:r>
        </a:p>
      </dgm:t>
    </dgm:pt>
    <dgm:pt modelId="{74F929B1-DC03-49F1-82B7-A18BE72DB5ED}" type="parTrans" cxnId="{64E25A1E-96E4-4323-BCDF-0596AF19EFD4}">
      <dgm:prSet/>
      <dgm:spPr/>
      <dgm:t>
        <a:bodyPr/>
        <a:lstStyle/>
        <a:p>
          <a:endParaRPr lang="en-US"/>
        </a:p>
      </dgm:t>
    </dgm:pt>
    <dgm:pt modelId="{78033ED6-4F93-4ED6-B719-1B014C97E98E}" type="sibTrans" cxnId="{64E25A1E-96E4-4323-BCDF-0596AF19EFD4}">
      <dgm:prSet/>
      <dgm:spPr/>
      <dgm:t>
        <a:bodyPr/>
        <a:lstStyle/>
        <a:p>
          <a:endParaRPr lang="en-US"/>
        </a:p>
      </dgm:t>
    </dgm:pt>
    <dgm:pt modelId="{EAEB8AE5-4F8D-478D-9E47-B3D3E5C9AD48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Employees, students and visitors are required to wear Mask</a:t>
          </a:r>
        </a:p>
      </dgm:t>
    </dgm:pt>
    <dgm:pt modelId="{7570DA0E-DA1A-4F03-8184-8EFA90B2EA0F}" type="parTrans" cxnId="{CDE20D2A-2597-478F-B587-16857DAA45BD}">
      <dgm:prSet/>
      <dgm:spPr/>
      <dgm:t>
        <a:bodyPr/>
        <a:lstStyle/>
        <a:p>
          <a:endParaRPr lang="en-US"/>
        </a:p>
      </dgm:t>
    </dgm:pt>
    <dgm:pt modelId="{C60EA672-CAFF-4F46-A8AB-ED83BD74CC21}" type="sibTrans" cxnId="{CDE20D2A-2597-478F-B587-16857DAA45BD}">
      <dgm:prSet/>
      <dgm:spPr/>
      <dgm:t>
        <a:bodyPr/>
        <a:lstStyle/>
        <a:p>
          <a:endParaRPr lang="en-US"/>
        </a:p>
      </dgm:t>
    </dgm:pt>
    <dgm:pt modelId="{FAE27841-99D5-443A-A63A-E6EE79091CCF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Disinfecting between Face-to-Face appointments</a:t>
          </a:r>
        </a:p>
      </dgm:t>
    </dgm:pt>
    <dgm:pt modelId="{52D3CEAE-0D3D-46B7-B063-AB011A379015}" type="parTrans" cxnId="{F8BBC2F2-818A-4679-A4AD-DD99368F6F78}">
      <dgm:prSet/>
      <dgm:spPr/>
      <dgm:t>
        <a:bodyPr/>
        <a:lstStyle/>
        <a:p>
          <a:endParaRPr lang="en-US"/>
        </a:p>
      </dgm:t>
    </dgm:pt>
    <dgm:pt modelId="{8BD8C807-533E-4B40-84BA-C1160BE69653}" type="sibTrans" cxnId="{F8BBC2F2-818A-4679-A4AD-DD99368F6F78}">
      <dgm:prSet/>
      <dgm:spPr/>
      <dgm:t>
        <a:bodyPr/>
        <a:lstStyle/>
        <a:p>
          <a:endParaRPr lang="en-US"/>
        </a:p>
      </dgm:t>
    </dgm:pt>
    <dgm:pt modelId="{EC9CE7AF-B2D6-4B5B-A176-6D66335872A0}">
      <dgm:prSet phldrT="[Text]" custT="1"/>
      <dgm:spPr/>
      <dgm:t>
        <a:bodyPr/>
        <a:lstStyle/>
        <a:p>
          <a:r>
            <a:rPr lang="en-US" sz="1600" dirty="0"/>
            <a:t>Before/After Care</a:t>
          </a:r>
        </a:p>
      </dgm:t>
    </dgm:pt>
    <dgm:pt modelId="{523EE5F3-97AB-4D7C-9C5A-5D2695AAEDDE}" type="parTrans" cxnId="{75F84AEC-7A4F-4DBA-A03D-5BB33C5D76DA}">
      <dgm:prSet/>
      <dgm:spPr/>
      <dgm:t>
        <a:bodyPr/>
        <a:lstStyle/>
        <a:p>
          <a:endParaRPr lang="en-US"/>
        </a:p>
      </dgm:t>
    </dgm:pt>
    <dgm:pt modelId="{9C8B3FA4-65FA-4FA8-BDE8-EE70B3D7714C}" type="sibTrans" cxnId="{75F84AEC-7A4F-4DBA-A03D-5BB33C5D76DA}">
      <dgm:prSet/>
      <dgm:spPr/>
      <dgm:t>
        <a:bodyPr/>
        <a:lstStyle/>
        <a:p>
          <a:endParaRPr lang="en-US"/>
        </a:p>
      </dgm:t>
    </dgm:pt>
    <dgm:pt modelId="{C77BA91F-CBA2-423D-8CC9-E1147C6EE917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Before &amp; After School Program will resume the first day students return to campus</a:t>
          </a:r>
          <a:endParaRPr lang="en-US" sz="1000" dirty="0">
            <a:solidFill>
              <a:schemeClr val="bg2"/>
            </a:solidFill>
          </a:endParaRPr>
        </a:p>
      </dgm:t>
    </dgm:pt>
    <dgm:pt modelId="{9F540652-AFEF-414A-B322-4215DC8BC63D}" type="parTrans" cxnId="{A6610243-F43C-4D1B-BA69-218F5DA41509}">
      <dgm:prSet/>
      <dgm:spPr/>
      <dgm:t>
        <a:bodyPr/>
        <a:lstStyle/>
        <a:p>
          <a:endParaRPr lang="en-US"/>
        </a:p>
      </dgm:t>
    </dgm:pt>
    <dgm:pt modelId="{0B726950-4BDF-4874-827B-1F07C2ED058D}" type="sibTrans" cxnId="{A6610243-F43C-4D1B-BA69-218F5DA41509}">
      <dgm:prSet/>
      <dgm:spPr/>
      <dgm:t>
        <a:bodyPr/>
        <a:lstStyle/>
        <a:p>
          <a:endParaRPr lang="en-US"/>
        </a:p>
      </dgm:t>
    </dgm:pt>
    <dgm:pt modelId="{B8947472-24DD-43D1-BCA0-7BDF2A2B8598}">
      <dgm:prSet phldrT="[Text]" custT="1"/>
      <dgm:spPr/>
      <dgm:t>
        <a:bodyPr/>
        <a:lstStyle/>
        <a:p>
          <a:pPr marL="0" indent="0"/>
          <a:r>
            <a:rPr lang="en-US" sz="1200" dirty="0">
              <a:solidFill>
                <a:schemeClr val="bg2"/>
              </a:solidFill>
            </a:rPr>
            <a:t> Students will wash/sanitize their hands before and after mask removal</a:t>
          </a:r>
        </a:p>
      </dgm:t>
    </dgm:pt>
    <dgm:pt modelId="{9272C4F4-6F35-4C87-BB81-0BBC4451C4BF}" type="parTrans" cxnId="{6985375E-CC3E-4550-A1AD-B9B1336CCA5B}">
      <dgm:prSet/>
      <dgm:spPr/>
      <dgm:t>
        <a:bodyPr/>
        <a:lstStyle/>
        <a:p>
          <a:endParaRPr lang="en-US"/>
        </a:p>
      </dgm:t>
    </dgm:pt>
    <dgm:pt modelId="{FF1761C0-4EDA-4532-BAE9-98093C029098}" type="sibTrans" cxnId="{6985375E-CC3E-4550-A1AD-B9B1336CCA5B}">
      <dgm:prSet/>
      <dgm:spPr/>
      <dgm:t>
        <a:bodyPr/>
        <a:lstStyle/>
        <a:p>
          <a:endParaRPr lang="en-US"/>
        </a:p>
      </dgm:t>
    </dgm:pt>
    <dgm:pt modelId="{DD3B53AE-D7C6-4543-B58B-94191C8EA72B}">
      <dgm:prSet custT="1"/>
      <dgm:spPr/>
      <dgm:t>
        <a:bodyPr/>
        <a:lstStyle/>
        <a:p>
          <a:pPr>
            <a:buNone/>
          </a:pPr>
          <a:r>
            <a:rPr lang="en-US" sz="1200" dirty="0">
              <a:solidFill>
                <a:schemeClr val="bg2"/>
              </a:solidFill>
            </a:rPr>
            <a:t>Parents will follow the current car line directions for drop-off and pick-up</a:t>
          </a:r>
        </a:p>
      </dgm:t>
    </dgm:pt>
    <dgm:pt modelId="{964B029A-BCEB-465E-84AE-091070984677}" type="sibTrans" cxnId="{4A6E7C02-4B4A-4227-A67F-51351FC7D93A}">
      <dgm:prSet/>
      <dgm:spPr/>
      <dgm:t>
        <a:bodyPr/>
        <a:lstStyle/>
        <a:p>
          <a:endParaRPr lang="en-US"/>
        </a:p>
      </dgm:t>
    </dgm:pt>
    <dgm:pt modelId="{7A940108-701E-4112-9743-3A720E1010B4}" type="parTrans" cxnId="{4A6E7C02-4B4A-4227-A67F-51351FC7D93A}">
      <dgm:prSet/>
      <dgm:spPr/>
      <dgm:t>
        <a:bodyPr/>
        <a:lstStyle/>
        <a:p>
          <a:endParaRPr lang="en-US"/>
        </a:p>
      </dgm:t>
    </dgm:pt>
    <dgm:pt modelId="{D06BE54D-6AA6-423A-8B68-3D374AD36B59}">
      <dgm:prSet custT="1"/>
      <dgm:spPr/>
      <dgm:t>
        <a:bodyPr/>
        <a:lstStyle/>
        <a:p>
          <a:pPr>
            <a:buNone/>
          </a:pPr>
          <a:endParaRPr lang="en-US" sz="1200" dirty="0">
            <a:solidFill>
              <a:schemeClr val="bg2"/>
            </a:solidFill>
          </a:endParaRPr>
        </a:p>
      </dgm:t>
    </dgm:pt>
    <dgm:pt modelId="{535B725A-1843-4FB4-9860-C4593A48F762}" type="parTrans" cxnId="{7F9D65C9-7A5B-48A2-9A07-D7F155E35F40}">
      <dgm:prSet/>
      <dgm:spPr/>
      <dgm:t>
        <a:bodyPr/>
        <a:lstStyle/>
        <a:p>
          <a:endParaRPr lang="en-US"/>
        </a:p>
      </dgm:t>
    </dgm:pt>
    <dgm:pt modelId="{809A2C5C-3BCB-4D28-AF3F-97EAB4731146}" type="sibTrans" cxnId="{7F9D65C9-7A5B-48A2-9A07-D7F155E35F40}">
      <dgm:prSet/>
      <dgm:spPr/>
      <dgm:t>
        <a:bodyPr/>
        <a:lstStyle/>
        <a:p>
          <a:endParaRPr lang="en-US"/>
        </a:p>
      </dgm:t>
    </dgm:pt>
    <dgm:pt modelId="{1D555B5C-6828-495C-8155-0C222B60C3B0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Social distancing standards (3 Ft. / 6 Ft.)</a:t>
          </a:r>
        </a:p>
      </dgm:t>
    </dgm:pt>
    <dgm:pt modelId="{AE67A4D8-B30A-409C-8DE7-A10970EEE9C1}" type="sibTrans" cxnId="{B4DA13FC-B240-471A-BD22-B426CE5AD204}">
      <dgm:prSet/>
      <dgm:spPr/>
      <dgm:t>
        <a:bodyPr/>
        <a:lstStyle/>
        <a:p>
          <a:endParaRPr lang="en-US"/>
        </a:p>
      </dgm:t>
    </dgm:pt>
    <dgm:pt modelId="{E9F7C32B-4E1D-4EBD-A741-BFA46CBA2B65}" type="parTrans" cxnId="{B4DA13FC-B240-471A-BD22-B426CE5AD204}">
      <dgm:prSet/>
      <dgm:spPr/>
      <dgm:t>
        <a:bodyPr/>
        <a:lstStyle/>
        <a:p>
          <a:endParaRPr lang="en-US"/>
        </a:p>
      </dgm:t>
    </dgm:pt>
    <dgm:pt modelId="{BDF0409C-C5F7-46AC-B3B5-A35871AF8F2B}">
      <dgm:prSet phldrT="[Text]" custT="1"/>
      <dgm:spPr/>
      <dgm:t>
        <a:bodyPr/>
        <a:lstStyle/>
        <a:p>
          <a:pPr marL="233363" indent="-233363" algn="l">
            <a:buFont typeface="Arial" panose="020B0604020202020204" pitchFamily="34" charset="0"/>
            <a:buChar char="•"/>
          </a:pPr>
          <a:r>
            <a:rPr lang="en-US" sz="1200" dirty="0">
              <a:solidFill>
                <a:schemeClr val="bg2"/>
              </a:solidFill>
            </a:rPr>
            <a:t>Monday – Friday |  Face-to-Face</a:t>
          </a:r>
        </a:p>
      </dgm:t>
    </dgm:pt>
    <dgm:pt modelId="{444740B2-C5C7-4E98-8EB1-2A85E8EE48ED}" type="parTrans" cxnId="{B564C760-2BFB-43F7-BCC3-E745917840DB}">
      <dgm:prSet/>
      <dgm:spPr/>
      <dgm:t>
        <a:bodyPr/>
        <a:lstStyle/>
        <a:p>
          <a:endParaRPr lang="en-US"/>
        </a:p>
      </dgm:t>
    </dgm:pt>
    <dgm:pt modelId="{39E457F2-00D7-48FD-BCC0-AD335E64F633}" type="sibTrans" cxnId="{B564C760-2BFB-43F7-BCC3-E745917840DB}">
      <dgm:prSet/>
      <dgm:spPr/>
      <dgm:t>
        <a:bodyPr/>
        <a:lstStyle/>
        <a:p>
          <a:endParaRPr lang="en-US"/>
        </a:p>
      </dgm:t>
    </dgm:pt>
    <dgm:pt modelId="{32D1F2F1-5600-498F-ABD0-17004FA21675}">
      <dgm:prSet phldrT="[Text]" custT="1"/>
      <dgm:spPr/>
      <dgm:t>
        <a:bodyPr/>
        <a:lstStyle/>
        <a:p>
          <a:r>
            <a:rPr lang="en-US" sz="1200" dirty="0">
              <a:solidFill>
                <a:schemeClr val="bg2"/>
              </a:solidFill>
            </a:rPr>
            <a:t>Desk shields will be provided for every class and student.</a:t>
          </a:r>
        </a:p>
      </dgm:t>
    </dgm:pt>
    <dgm:pt modelId="{E0670B35-C64F-4429-A4F8-6675787473C7}" type="parTrans" cxnId="{F2A2EF80-4E46-464B-BD1A-C9908068AD03}">
      <dgm:prSet/>
      <dgm:spPr/>
    </dgm:pt>
    <dgm:pt modelId="{3535B0ED-E40F-41E0-B4CA-1867E3847698}" type="sibTrans" cxnId="{F2A2EF80-4E46-464B-BD1A-C9908068AD03}">
      <dgm:prSet/>
      <dgm:spPr/>
    </dgm:pt>
    <dgm:pt modelId="{C18DC2D6-1267-4805-91ED-EF1178137831}" type="pres">
      <dgm:prSet presAssocID="{3D5FE1AE-4F01-42A6-B32D-06E4AAEB89AF}" presName="Name0" presStyleCnt="0">
        <dgm:presLayoutVars>
          <dgm:dir/>
          <dgm:animLvl val="lvl"/>
          <dgm:resizeHandles val="exact"/>
        </dgm:presLayoutVars>
      </dgm:prSet>
      <dgm:spPr/>
    </dgm:pt>
    <dgm:pt modelId="{76113613-D45F-4C72-A519-A3B565A679C5}" type="pres">
      <dgm:prSet presAssocID="{2D512A3C-1807-491B-B6B3-8EDFEF971CA9}" presName="linNode" presStyleCnt="0"/>
      <dgm:spPr/>
    </dgm:pt>
    <dgm:pt modelId="{590A6E57-0E96-4612-812C-9210652C2A1B}" type="pres">
      <dgm:prSet presAssocID="{2D512A3C-1807-491B-B6B3-8EDFEF971CA9}" presName="parentText" presStyleLbl="node1" presStyleIdx="0" presStyleCnt="5" custScaleX="73489" custScaleY="157437">
        <dgm:presLayoutVars>
          <dgm:chMax val="1"/>
          <dgm:bulletEnabled val="1"/>
        </dgm:presLayoutVars>
      </dgm:prSet>
      <dgm:spPr/>
    </dgm:pt>
    <dgm:pt modelId="{E0ADF24C-8E12-4CF0-8F0D-9D9F88082D2D}" type="pres">
      <dgm:prSet presAssocID="{2D512A3C-1807-491B-B6B3-8EDFEF971CA9}" presName="descendantText" presStyleLbl="alignAccFollowNode1" presStyleIdx="0" presStyleCnt="5" custScaleX="113129" custScaleY="171589">
        <dgm:presLayoutVars>
          <dgm:bulletEnabled val="1"/>
        </dgm:presLayoutVars>
      </dgm:prSet>
      <dgm:spPr/>
    </dgm:pt>
    <dgm:pt modelId="{08745BA8-21F0-4B4B-A7A7-EF370FD01AB5}" type="pres">
      <dgm:prSet presAssocID="{78033ED6-4F93-4ED6-B719-1B014C97E98E}" presName="sp" presStyleCnt="0"/>
      <dgm:spPr/>
    </dgm:pt>
    <dgm:pt modelId="{62DDE5F6-F90E-492C-9C11-6440557FABF8}" type="pres">
      <dgm:prSet presAssocID="{39394530-92B4-4461-AF20-43672657F709}" presName="linNode" presStyleCnt="0"/>
      <dgm:spPr/>
    </dgm:pt>
    <dgm:pt modelId="{8B919459-FCEB-4CFF-8DBB-1FECF8453F5E}" type="pres">
      <dgm:prSet presAssocID="{39394530-92B4-4461-AF20-43672657F709}" presName="parentText" presStyleLbl="node1" presStyleIdx="1" presStyleCnt="5" custScaleX="74608" custScaleY="114264">
        <dgm:presLayoutVars>
          <dgm:chMax val="1"/>
          <dgm:bulletEnabled val="1"/>
        </dgm:presLayoutVars>
      </dgm:prSet>
      <dgm:spPr/>
    </dgm:pt>
    <dgm:pt modelId="{AF3F92E8-0263-448E-8264-21C86D946F6F}" type="pres">
      <dgm:prSet presAssocID="{39394530-92B4-4461-AF20-43672657F709}" presName="descendantText" presStyleLbl="alignAccFollowNode1" presStyleIdx="1" presStyleCnt="5" custScaleX="112878" custScaleY="129587" custLinFactNeighborX="-434" custLinFactNeighborY="1449">
        <dgm:presLayoutVars>
          <dgm:bulletEnabled val="1"/>
        </dgm:presLayoutVars>
      </dgm:prSet>
      <dgm:spPr/>
    </dgm:pt>
    <dgm:pt modelId="{D0EDDA58-8E25-4674-B28E-03ECA693D6A5}" type="pres">
      <dgm:prSet presAssocID="{03F22A27-B381-4DFD-9D20-FBBA25B0E92F}" presName="sp" presStyleCnt="0"/>
      <dgm:spPr/>
    </dgm:pt>
    <dgm:pt modelId="{F1AFDEB7-1DA9-4EC1-B4CF-55BE4CDCFF51}" type="pres">
      <dgm:prSet presAssocID="{C822AEDB-20BC-4258-84E4-CF28B01225BF}" presName="linNode" presStyleCnt="0"/>
      <dgm:spPr/>
    </dgm:pt>
    <dgm:pt modelId="{40421600-DC31-4C58-9C42-3378B2D01CC1}" type="pres">
      <dgm:prSet presAssocID="{C822AEDB-20BC-4258-84E4-CF28B01225BF}" presName="parentText" presStyleLbl="node1" presStyleIdx="2" presStyleCnt="5" custScaleX="74350" custScaleY="102159" custLinFactNeighborX="293" custLinFactNeighborY="1082">
        <dgm:presLayoutVars>
          <dgm:chMax val="1"/>
          <dgm:bulletEnabled val="1"/>
        </dgm:presLayoutVars>
      </dgm:prSet>
      <dgm:spPr/>
    </dgm:pt>
    <dgm:pt modelId="{C1809133-7CDD-4BE9-B5C9-69BDDE01DA2B}" type="pres">
      <dgm:prSet presAssocID="{C822AEDB-20BC-4258-84E4-CF28B01225BF}" presName="descendantText" presStyleLbl="alignAccFollowNode1" presStyleIdx="2" presStyleCnt="5" custScaleX="113419" custScaleY="117008" custLinFactNeighborX="-868" custLinFactNeighborY="-1241">
        <dgm:presLayoutVars>
          <dgm:bulletEnabled val="1"/>
        </dgm:presLayoutVars>
      </dgm:prSet>
      <dgm:spPr/>
    </dgm:pt>
    <dgm:pt modelId="{06472E38-D4E9-476D-9BB8-95EF03391CC8}" type="pres">
      <dgm:prSet presAssocID="{897F9FB7-11D0-4506-9CC9-1DD399A89E70}" presName="sp" presStyleCnt="0"/>
      <dgm:spPr/>
    </dgm:pt>
    <dgm:pt modelId="{741F14FC-1071-46DD-98AC-E7BEFE5BB791}" type="pres">
      <dgm:prSet presAssocID="{EC9CE7AF-B2D6-4B5B-A176-6D66335872A0}" presName="linNode" presStyleCnt="0"/>
      <dgm:spPr/>
    </dgm:pt>
    <dgm:pt modelId="{385EC768-AEB8-420D-B8A2-834F438224A0}" type="pres">
      <dgm:prSet presAssocID="{EC9CE7AF-B2D6-4B5B-A176-6D66335872A0}" presName="parentText" presStyleLbl="node1" presStyleIdx="3" presStyleCnt="5" custScaleX="75580" custScaleY="80305">
        <dgm:presLayoutVars>
          <dgm:chMax val="1"/>
          <dgm:bulletEnabled val="1"/>
        </dgm:presLayoutVars>
      </dgm:prSet>
      <dgm:spPr/>
    </dgm:pt>
    <dgm:pt modelId="{0F6C17E7-A9BF-4F6C-A5A9-60047C6085B4}" type="pres">
      <dgm:prSet presAssocID="{EC9CE7AF-B2D6-4B5B-A176-6D66335872A0}" presName="descendantText" presStyleLbl="alignAccFollowNode1" presStyleIdx="3" presStyleCnt="5" custScaleX="112405" custScaleY="87428">
        <dgm:presLayoutVars>
          <dgm:bulletEnabled val="1"/>
        </dgm:presLayoutVars>
      </dgm:prSet>
      <dgm:spPr/>
    </dgm:pt>
    <dgm:pt modelId="{5B2424CA-E5FD-4CA9-8501-6316DC7C71EE}" type="pres">
      <dgm:prSet presAssocID="{9C8B3FA4-65FA-4FA8-BDE8-EE70B3D7714C}" presName="sp" presStyleCnt="0"/>
      <dgm:spPr/>
    </dgm:pt>
    <dgm:pt modelId="{2C000CDF-55EA-41BF-AFE7-56D28F283BEE}" type="pres">
      <dgm:prSet presAssocID="{0F01C6E6-CDE3-45CE-935B-78D8944DA5EA}" presName="linNode" presStyleCnt="0"/>
      <dgm:spPr/>
    </dgm:pt>
    <dgm:pt modelId="{0153C2DE-FFB2-4B36-9F54-F57B28F2EC08}" type="pres">
      <dgm:prSet presAssocID="{0F01C6E6-CDE3-45CE-935B-78D8944DA5EA}" presName="parentText" presStyleLbl="node1" presStyleIdx="4" presStyleCnt="5" custScaleX="76386" custScaleY="80073">
        <dgm:presLayoutVars>
          <dgm:chMax val="1"/>
          <dgm:bulletEnabled val="1"/>
        </dgm:presLayoutVars>
      </dgm:prSet>
      <dgm:spPr/>
    </dgm:pt>
    <dgm:pt modelId="{03B78689-0888-40E5-B8DC-A913C3395CA5}" type="pres">
      <dgm:prSet presAssocID="{0F01C6E6-CDE3-45CE-935B-78D8944DA5EA}" presName="descendantText" presStyleLbl="alignAccFollowNode1" presStyleIdx="4" presStyleCnt="5" custScaleX="111326" custLinFactNeighborX="203" custLinFactNeighborY="7904">
        <dgm:presLayoutVars>
          <dgm:bulletEnabled val="1"/>
        </dgm:presLayoutVars>
      </dgm:prSet>
      <dgm:spPr/>
    </dgm:pt>
  </dgm:ptLst>
  <dgm:cxnLst>
    <dgm:cxn modelId="{4A6E7C02-4B4A-4227-A67F-51351FC7D93A}" srcId="{C822AEDB-20BC-4258-84E4-CF28B01225BF}" destId="{DD3B53AE-D7C6-4543-B58B-94191C8EA72B}" srcOrd="1" destOrd="0" parTransId="{7A940108-701E-4112-9743-3A720E1010B4}" sibTransId="{964B029A-BCEB-465E-84AE-091070984677}"/>
    <dgm:cxn modelId="{77963F05-DDE7-4846-B102-E9D592B56A3A}" srcId="{3D5FE1AE-4F01-42A6-B32D-06E4AAEB89AF}" destId="{39394530-92B4-4461-AF20-43672657F709}" srcOrd="1" destOrd="0" parTransId="{71D9B56B-729B-4345-A39D-3B85E8E02E99}" sibTransId="{03F22A27-B381-4DFD-9D20-FBBA25B0E92F}"/>
    <dgm:cxn modelId="{9E97610C-C15E-4925-9A6E-47714EAC0F71}" type="presOf" srcId="{2D512A3C-1807-491B-B6B3-8EDFEF971CA9}" destId="{590A6E57-0E96-4612-812C-9210652C2A1B}" srcOrd="0" destOrd="0" presId="urn:microsoft.com/office/officeart/2005/8/layout/vList5"/>
    <dgm:cxn modelId="{92985315-6ADC-458A-867E-E2E06A969F55}" type="presOf" srcId="{D06BE54D-6AA6-423A-8B68-3D374AD36B59}" destId="{C1809133-7CDD-4BE9-B5C9-69BDDE01DA2B}" srcOrd="0" destOrd="2" presId="urn:microsoft.com/office/officeart/2005/8/layout/vList5"/>
    <dgm:cxn modelId="{64E25A1E-96E4-4323-BCDF-0596AF19EFD4}" srcId="{3D5FE1AE-4F01-42A6-B32D-06E4AAEB89AF}" destId="{2D512A3C-1807-491B-B6B3-8EDFEF971CA9}" srcOrd="0" destOrd="0" parTransId="{74F929B1-DC03-49F1-82B7-A18BE72DB5ED}" sibTransId="{78033ED6-4F93-4ED6-B719-1B014C97E98E}"/>
    <dgm:cxn modelId="{CDE20D2A-2597-478F-B587-16857DAA45BD}" srcId="{2D512A3C-1807-491B-B6B3-8EDFEF971CA9}" destId="{EAEB8AE5-4F8D-478D-9E47-B3D3E5C9AD48}" srcOrd="0" destOrd="0" parTransId="{7570DA0E-DA1A-4F03-8184-8EFA90B2EA0F}" sibTransId="{C60EA672-CAFF-4F46-A8AB-ED83BD74CC21}"/>
    <dgm:cxn modelId="{5B86AE30-0BC8-47F0-8313-6EC3D0010CB5}" type="presOf" srcId="{32D1F2F1-5600-498F-ABD0-17004FA21675}" destId="{E0ADF24C-8E12-4CF0-8F0D-9D9F88082D2D}" srcOrd="0" destOrd="3" presId="urn:microsoft.com/office/officeart/2005/8/layout/vList5"/>
    <dgm:cxn modelId="{B7722636-2144-4437-B91C-217F69625D57}" type="presOf" srcId="{0F01C6E6-CDE3-45CE-935B-78D8944DA5EA}" destId="{0153C2DE-FFB2-4B36-9F54-F57B28F2EC08}" srcOrd="0" destOrd="0" presId="urn:microsoft.com/office/officeart/2005/8/layout/vList5"/>
    <dgm:cxn modelId="{46EC2138-D4C1-4F42-B732-C431590FA9B3}" type="presOf" srcId="{1D555B5C-6828-495C-8155-0C222B60C3B0}" destId="{E0ADF24C-8E12-4CF0-8F0D-9D9F88082D2D}" srcOrd="0" destOrd="2" presId="urn:microsoft.com/office/officeart/2005/8/layout/vList5"/>
    <dgm:cxn modelId="{6985375E-CC3E-4550-A1AD-B9B1336CCA5B}" srcId="{0F01C6E6-CDE3-45CE-935B-78D8944DA5EA}" destId="{B8947472-24DD-43D1-BCA0-7BDF2A2B8598}" srcOrd="1" destOrd="0" parTransId="{9272C4F4-6F35-4C87-BB81-0BBC4451C4BF}" sibTransId="{FF1761C0-4EDA-4532-BAE9-98093C029098}"/>
    <dgm:cxn modelId="{B564C760-2BFB-43F7-BCC3-E745917840DB}" srcId="{39394530-92B4-4461-AF20-43672657F709}" destId="{BDF0409C-C5F7-46AC-B3B5-A35871AF8F2B}" srcOrd="1" destOrd="0" parTransId="{444740B2-C5C7-4E98-8EB1-2A85E8EE48ED}" sibTransId="{39E457F2-00D7-48FD-BCC0-AD335E64F633}"/>
    <dgm:cxn modelId="{A6610243-F43C-4D1B-BA69-218F5DA41509}" srcId="{EC9CE7AF-B2D6-4B5B-A176-6D66335872A0}" destId="{C77BA91F-CBA2-423D-8CC9-E1147C6EE917}" srcOrd="0" destOrd="0" parTransId="{9F540652-AFEF-414A-B322-4215DC8BC63D}" sibTransId="{0B726950-4BDF-4874-827B-1F07C2ED058D}"/>
    <dgm:cxn modelId="{9E6AEF4A-388E-4FBF-9252-766736B1B7E6}" srcId="{C822AEDB-20BC-4258-84E4-CF28B01225BF}" destId="{2EF816C7-C5B8-4E55-B33A-F967075035BB}" srcOrd="0" destOrd="0" parTransId="{2E441BF4-D367-4DA0-92FB-E0170F0267B8}" sibTransId="{D8378AF4-4B21-499B-A74A-95AFA79840E4}"/>
    <dgm:cxn modelId="{EA6C3E6B-A8CE-4CF4-B1D8-FBAEA986EBC1}" type="presOf" srcId="{DD3B53AE-D7C6-4543-B58B-94191C8EA72B}" destId="{C1809133-7CDD-4BE9-B5C9-69BDDE01DA2B}" srcOrd="0" destOrd="1" presId="urn:microsoft.com/office/officeart/2005/8/layout/vList5"/>
    <dgm:cxn modelId="{5F298954-B4BF-48A6-9DBB-9046C9C3F51A}" srcId="{3D5FE1AE-4F01-42A6-B32D-06E4AAEB89AF}" destId="{0F01C6E6-CDE3-45CE-935B-78D8944DA5EA}" srcOrd="4" destOrd="0" parTransId="{1672690D-4E8D-49E5-B70B-C41299C469B7}" sibTransId="{6E808A47-CF01-4A03-B63B-FEB6438B5EA2}"/>
    <dgm:cxn modelId="{30C90E55-9111-4116-8569-CD8C1D966B28}" srcId="{39394530-92B4-4461-AF20-43672657F709}" destId="{389DCE17-39E7-430C-AF81-DA9CE41442B5}" srcOrd="0" destOrd="0" parTransId="{F34F98D5-37A7-4746-859F-45934C4EBCF1}" sibTransId="{B128A9D7-D8F5-4683-950F-00675F141F49}"/>
    <dgm:cxn modelId="{C82B6477-1CE2-4D5F-81D9-155DCBF6A592}" type="presOf" srcId="{2EF816C7-C5B8-4E55-B33A-F967075035BB}" destId="{C1809133-7CDD-4BE9-B5C9-69BDDE01DA2B}" srcOrd="0" destOrd="0" presId="urn:microsoft.com/office/officeart/2005/8/layout/vList5"/>
    <dgm:cxn modelId="{71017F7C-115B-4D11-AE2A-5677C2A5A8CB}" type="presOf" srcId="{B8947472-24DD-43D1-BCA0-7BDF2A2B8598}" destId="{03B78689-0888-40E5-B8DC-A913C3395CA5}" srcOrd="0" destOrd="1" presId="urn:microsoft.com/office/officeart/2005/8/layout/vList5"/>
    <dgm:cxn modelId="{F2A2EF80-4E46-464B-BD1A-C9908068AD03}" srcId="{2D512A3C-1807-491B-B6B3-8EDFEF971CA9}" destId="{32D1F2F1-5600-498F-ABD0-17004FA21675}" srcOrd="3" destOrd="0" parTransId="{E0670B35-C64F-4429-A4F8-6675787473C7}" sibTransId="{3535B0ED-E40F-41E0-B4CA-1867E3847698}"/>
    <dgm:cxn modelId="{6CE1EE82-28F5-4F8E-A813-06417B4248E3}" type="presOf" srcId="{EAEB8AE5-4F8D-478D-9E47-B3D3E5C9AD48}" destId="{E0ADF24C-8E12-4CF0-8F0D-9D9F88082D2D}" srcOrd="0" destOrd="0" presId="urn:microsoft.com/office/officeart/2005/8/layout/vList5"/>
    <dgm:cxn modelId="{14D4D883-A473-4C47-B4BC-B3944355975E}" type="presOf" srcId="{BDF0409C-C5F7-46AC-B3B5-A35871AF8F2B}" destId="{AF3F92E8-0263-448E-8264-21C86D946F6F}" srcOrd="0" destOrd="1" presId="urn:microsoft.com/office/officeart/2005/8/layout/vList5"/>
    <dgm:cxn modelId="{9B81E884-67D1-4841-83E0-0F5C8EBB62E0}" type="presOf" srcId="{39394530-92B4-4461-AF20-43672657F709}" destId="{8B919459-FCEB-4CFF-8DBB-1FECF8453F5E}" srcOrd="0" destOrd="0" presId="urn:microsoft.com/office/officeart/2005/8/layout/vList5"/>
    <dgm:cxn modelId="{D445BB85-83BD-4207-AF4E-18AD4D6CE3B6}" srcId="{0F01C6E6-CDE3-45CE-935B-78D8944DA5EA}" destId="{67501523-D34B-4EB6-9C75-1A76CCA87E2D}" srcOrd="0" destOrd="0" parTransId="{C60D2130-0614-40D9-B68B-665643057BBF}" sibTransId="{58E2EC6D-1D02-44CE-93DC-051BFB7B5163}"/>
    <dgm:cxn modelId="{087F7695-7C76-4CDE-A279-B5EBBE40091D}" type="presOf" srcId="{389DCE17-39E7-430C-AF81-DA9CE41442B5}" destId="{AF3F92E8-0263-448E-8264-21C86D946F6F}" srcOrd="0" destOrd="0" presId="urn:microsoft.com/office/officeart/2005/8/layout/vList5"/>
    <dgm:cxn modelId="{454C3F9E-3F66-41F1-9247-4B72B6520EFA}" type="presOf" srcId="{FAE27841-99D5-443A-A63A-E6EE79091CCF}" destId="{E0ADF24C-8E12-4CF0-8F0D-9D9F88082D2D}" srcOrd="0" destOrd="1" presId="urn:microsoft.com/office/officeart/2005/8/layout/vList5"/>
    <dgm:cxn modelId="{D346C5A8-AECA-4E6F-83F6-6370EACFEFE0}" type="presOf" srcId="{C77BA91F-CBA2-423D-8CC9-E1147C6EE917}" destId="{0F6C17E7-A9BF-4F6C-A5A9-60047C6085B4}" srcOrd="0" destOrd="0" presId="urn:microsoft.com/office/officeart/2005/8/layout/vList5"/>
    <dgm:cxn modelId="{9345A8A9-6760-454A-B11D-6F034466E962}" type="presOf" srcId="{3D5FE1AE-4F01-42A6-B32D-06E4AAEB89AF}" destId="{C18DC2D6-1267-4805-91ED-EF1178137831}" srcOrd="0" destOrd="0" presId="urn:microsoft.com/office/officeart/2005/8/layout/vList5"/>
    <dgm:cxn modelId="{840172BD-C70B-489F-9019-4C477236453B}" type="presOf" srcId="{EC9CE7AF-B2D6-4B5B-A176-6D66335872A0}" destId="{385EC768-AEB8-420D-B8A2-834F438224A0}" srcOrd="0" destOrd="0" presId="urn:microsoft.com/office/officeart/2005/8/layout/vList5"/>
    <dgm:cxn modelId="{AA2E2EC6-0FF5-4FB3-AC0B-D9E84C3A43B4}" srcId="{3D5FE1AE-4F01-42A6-B32D-06E4AAEB89AF}" destId="{C822AEDB-20BC-4258-84E4-CF28B01225BF}" srcOrd="2" destOrd="0" parTransId="{EB77BFC1-5EB8-4E01-8CDB-F9B0756BB205}" sibTransId="{897F9FB7-11D0-4506-9CC9-1DD399A89E70}"/>
    <dgm:cxn modelId="{7F9D65C9-7A5B-48A2-9A07-D7F155E35F40}" srcId="{C822AEDB-20BC-4258-84E4-CF28B01225BF}" destId="{D06BE54D-6AA6-423A-8B68-3D374AD36B59}" srcOrd="2" destOrd="0" parTransId="{535B725A-1843-4FB4-9860-C4593A48F762}" sibTransId="{809A2C5C-3BCB-4D28-AF3F-97EAB4731146}"/>
    <dgm:cxn modelId="{5D8AC9CC-3464-4CDB-855B-03FF1A5396B9}" type="presOf" srcId="{67501523-D34B-4EB6-9C75-1A76CCA87E2D}" destId="{03B78689-0888-40E5-B8DC-A913C3395CA5}" srcOrd="0" destOrd="0" presId="urn:microsoft.com/office/officeart/2005/8/layout/vList5"/>
    <dgm:cxn modelId="{4BA3E0E1-4C2E-475D-83A9-D48205BD3D51}" type="presOf" srcId="{C822AEDB-20BC-4258-84E4-CF28B01225BF}" destId="{40421600-DC31-4C58-9C42-3378B2D01CC1}" srcOrd="0" destOrd="0" presId="urn:microsoft.com/office/officeart/2005/8/layout/vList5"/>
    <dgm:cxn modelId="{75F84AEC-7A4F-4DBA-A03D-5BB33C5D76DA}" srcId="{3D5FE1AE-4F01-42A6-B32D-06E4AAEB89AF}" destId="{EC9CE7AF-B2D6-4B5B-A176-6D66335872A0}" srcOrd="3" destOrd="0" parTransId="{523EE5F3-97AB-4D7C-9C5A-5D2695AAEDDE}" sibTransId="{9C8B3FA4-65FA-4FA8-BDE8-EE70B3D7714C}"/>
    <dgm:cxn modelId="{F8BBC2F2-818A-4679-A4AD-DD99368F6F78}" srcId="{2D512A3C-1807-491B-B6B3-8EDFEF971CA9}" destId="{FAE27841-99D5-443A-A63A-E6EE79091CCF}" srcOrd="1" destOrd="0" parTransId="{52D3CEAE-0D3D-46B7-B063-AB011A379015}" sibTransId="{8BD8C807-533E-4B40-84BA-C1160BE69653}"/>
    <dgm:cxn modelId="{B4DA13FC-B240-471A-BD22-B426CE5AD204}" srcId="{2D512A3C-1807-491B-B6B3-8EDFEF971CA9}" destId="{1D555B5C-6828-495C-8155-0C222B60C3B0}" srcOrd="2" destOrd="0" parTransId="{E9F7C32B-4E1D-4EBD-A741-BFA46CBA2B65}" sibTransId="{AE67A4D8-B30A-409C-8DE7-A10970EEE9C1}"/>
    <dgm:cxn modelId="{965FBA64-AFD0-499F-9477-ACCA9C21633A}" type="presParOf" srcId="{C18DC2D6-1267-4805-91ED-EF1178137831}" destId="{76113613-D45F-4C72-A519-A3B565A679C5}" srcOrd="0" destOrd="0" presId="urn:microsoft.com/office/officeart/2005/8/layout/vList5"/>
    <dgm:cxn modelId="{785FA142-7EF2-4830-A7E2-6CBE16F81580}" type="presParOf" srcId="{76113613-D45F-4C72-A519-A3B565A679C5}" destId="{590A6E57-0E96-4612-812C-9210652C2A1B}" srcOrd="0" destOrd="0" presId="urn:microsoft.com/office/officeart/2005/8/layout/vList5"/>
    <dgm:cxn modelId="{2DA576C6-8520-4DD6-AA47-A952553D1075}" type="presParOf" srcId="{76113613-D45F-4C72-A519-A3B565A679C5}" destId="{E0ADF24C-8E12-4CF0-8F0D-9D9F88082D2D}" srcOrd="1" destOrd="0" presId="urn:microsoft.com/office/officeart/2005/8/layout/vList5"/>
    <dgm:cxn modelId="{598E1D5A-3ABA-420C-ADA2-41F601A2E0D8}" type="presParOf" srcId="{C18DC2D6-1267-4805-91ED-EF1178137831}" destId="{08745BA8-21F0-4B4B-A7A7-EF370FD01AB5}" srcOrd="1" destOrd="0" presId="urn:microsoft.com/office/officeart/2005/8/layout/vList5"/>
    <dgm:cxn modelId="{5BE70625-7B53-4508-8BE3-CD1ABF3E94DE}" type="presParOf" srcId="{C18DC2D6-1267-4805-91ED-EF1178137831}" destId="{62DDE5F6-F90E-492C-9C11-6440557FABF8}" srcOrd="2" destOrd="0" presId="urn:microsoft.com/office/officeart/2005/8/layout/vList5"/>
    <dgm:cxn modelId="{E87B54C6-6772-4EDE-9D40-515156D59D47}" type="presParOf" srcId="{62DDE5F6-F90E-492C-9C11-6440557FABF8}" destId="{8B919459-FCEB-4CFF-8DBB-1FECF8453F5E}" srcOrd="0" destOrd="0" presId="urn:microsoft.com/office/officeart/2005/8/layout/vList5"/>
    <dgm:cxn modelId="{81778B0D-D264-4727-9AFE-42684DC523B0}" type="presParOf" srcId="{62DDE5F6-F90E-492C-9C11-6440557FABF8}" destId="{AF3F92E8-0263-448E-8264-21C86D946F6F}" srcOrd="1" destOrd="0" presId="urn:microsoft.com/office/officeart/2005/8/layout/vList5"/>
    <dgm:cxn modelId="{732BFDFB-056B-4AE4-87E1-289C9BADAB3A}" type="presParOf" srcId="{C18DC2D6-1267-4805-91ED-EF1178137831}" destId="{D0EDDA58-8E25-4674-B28E-03ECA693D6A5}" srcOrd="3" destOrd="0" presId="urn:microsoft.com/office/officeart/2005/8/layout/vList5"/>
    <dgm:cxn modelId="{B16551CB-90AD-4602-921A-E5DAE59CBD1A}" type="presParOf" srcId="{C18DC2D6-1267-4805-91ED-EF1178137831}" destId="{F1AFDEB7-1DA9-4EC1-B4CF-55BE4CDCFF51}" srcOrd="4" destOrd="0" presId="urn:microsoft.com/office/officeart/2005/8/layout/vList5"/>
    <dgm:cxn modelId="{85F1B223-84A4-4DE4-832A-B60BDFC96207}" type="presParOf" srcId="{F1AFDEB7-1DA9-4EC1-B4CF-55BE4CDCFF51}" destId="{40421600-DC31-4C58-9C42-3378B2D01CC1}" srcOrd="0" destOrd="0" presId="urn:microsoft.com/office/officeart/2005/8/layout/vList5"/>
    <dgm:cxn modelId="{73542CC7-D67F-4DC1-9E4D-FD84991E7AF3}" type="presParOf" srcId="{F1AFDEB7-1DA9-4EC1-B4CF-55BE4CDCFF51}" destId="{C1809133-7CDD-4BE9-B5C9-69BDDE01DA2B}" srcOrd="1" destOrd="0" presId="urn:microsoft.com/office/officeart/2005/8/layout/vList5"/>
    <dgm:cxn modelId="{24A2CDF6-84C9-4B00-92A0-C54940A8F38E}" type="presParOf" srcId="{C18DC2D6-1267-4805-91ED-EF1178137831}" destId="{06472E38-D4E9-476D-9BB8-95EF03391CC8}" srcOrd="5" destOrd="0" presId="urn:microsoft.com/office/officeart/2005/8/layout/vList5"/>
    <dgm:cxn modelId="{E9F1E9A9-5CAC-4D6C-8676-D94E6A9EB3E2}" type="presParOf" srcId="{C18DC2D6-1267-4805-91ED-EF1178137831}" destId="{741F14FC-1071-46DD-98AC-E7BEFE5BB791}" srcOrd="6" destOrd="0" presId="urn:microsoft.com/office/officeart/2005/8/layout/vList5"/>
    <dgm:cxn modelId="{C4F33863-6D75-498E-8695-0C8BE3B742D4}" type="presParOf" srcId="{741F14FC-1071-46DD-98AC-E7BEFE5BB791}" destId="{385EC768-AEB8-420D-B8A2-834F438224A0}" srcOrd="0" destOrd="0" presId="urn:microsoft.com/office/officeart/2005/8/layout/vList5"/>
    <dgm:cxn modelId="{A4C7F975-845E-4E9E-8B0F-88AB0F4FBD63}" type="presParOf" srcId="{741F14FC-1071-46DD-98AC-E7BEFE5BB791}" destId="{0F6C17E7-A9BF-4F6C-A5A9-60047C6085B4}" srcOrd="1" destOrd="0" presId="urn:microsoft.com/office/officeart/2005/8/layout/vList5"/>
    <dgm:cxn modelId="{53B90DB4-267C-46A9-A81F-ECD37CB249A3}" type="presParOf" srcId="{C18DC2D6-1267-4805-91ED-EF1178137831}" destId="{5B2424CA-E5FD-4CA9-8501-6316DC7C71EE}" srcOrd="7" destOrd="0" presId="urn:microsoft.com/office/officeart/2005/8/layout/vList5"/>
    <dgm:cxn modelId="{D3A7F93B-EE39-46A9-96CA-E2DE296884C1}" type="presParOf" srcId="{C18DC2D6-1267-4805-91ED-EF1178137831}" destId="{2C000CDF-55EA-41BF-AFE7-56D28F283BEE}" srcOrd="8" destOrd="0" presId="urn:microsoft.com/office/officeart/2005/8/layout/vList5"/>
    <dgm:cxn modelId="{3D3725A3-8821-43A7-AFDA-2110AED74F9D}" type="presParOf" srcId="{2C000CDF-55EA-41BF-AFE7-56D28F283BEE}" destId="{0153C2DE-FFB2-4B36-9F54-F57B28F2EC08}" srcOrd="0" destOrd="0" presId="urn:microsoft.com/office/officeart/2005/8/layout/vList5"/>
    <dgm:cxn modelId="{61686306-BB78-4D0A-98FC-DA537814188F}" type="presParOf" srcId="{2C000CDF-55EA-41BF-AFE7-56D28F283BEE}" destId="{03B78689-0888-40E5-B8DC-A913C3395CA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ADF24C-8E12-4CF0-8F0D-9D9F88082D2D}">
      <dsp:nvSpPr>
        <dsp:cNvPr id="0" name=""/>
        <dsp:cNvSpPr/>
      </dsp:nvSpPr>
      <dsp:spPr>
        <a:xfrm rot="5400000">
          <a:off x="4318885" y="-2252543"/>
          <a:ext cx="796343" cy="541855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Employees, students and visitors are required to wear Mask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Disinfecting between Face-to-Face appointments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Social distancing standards (3 Ft. / 6 Ft.)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Desk shields will be provided for every class and student.</a:t>
          </a:r>
        </a:p>
      </dsp:txBody>
      <dsp:txXfrm rot="-5400000">
        <a:off x="2007777" y="97439"/>
        <a:ext cx="5379685" cy="718595"/>
      </dsp:txXfrm>
    </dsp:sp>
    <dsp:sp modelId="{590A6E57-0E96-4612-812C-9210652C2A1B}">
      <dsp:nvSpPr>
        <dsp:cNvPr id="0" name=""/>
        <dsp:cNvSpPr/>
      </dsp:nvSpPr>
      <dsp:spPr>
        <a:xfrm>
          <a:off x="27824" y="71"/>
          <a:ext cx="1979952" cy="9133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Safety Precautions</a:t>
          </a:r>
        </a:p>
      </dsp:txBody>
      <dsp:txXfrm>
        <a:off x="72409" y="44656"/>
        <a:ext cx="1890782" cy="824159"/>
      </dsp:txXfrm>
    </dsp:sp>
    <dsp:sp modelId="{AF3F92E8-0263-448E-8264-21C86D946F6F}">
      <dsp:nvSpPr>
        <dsp:cNvPr id="0" name=""/>
        <dsp:cNvSpPr/>
      </dsp:nvSpPr>
      <dsp:spPr>
        <a:xfrm rot="5400000">
          <a:off x="4428795" y="-1422700"/>
          <a:ext cx="601412" cy="540653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33363" lvl="1" indent="-2333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>
              <a:solidFill>
                <a:schemeClr val="bg2"/>
              </a:solidFill>
            </a:rPr>
            <a:t>7:45 AM – 3:30 PM Daily</a:t>
          </a:r>
        </a:p>
        <a:p>
          <a:pPr marL="233363" lvl="1" indent="-233363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>
              <a:solidFill>
                <a:schemeClr val="bg2"/>
              </a:solidFill>
            </a:rPr>
            <a:t>Monday – Friday |  Face-to-Face</a:t>
          </a:r>
        </a:p>
      </dsp:txBody>
      <dsp:txXfrm rot="-5400000">
        <a:off x="2026233" y="1009221"/>
        <a:ext cx="5377178" cy="542694"/>
      </dsp:txXfrm>
    </dsp:sp>
    <dsp:sp modelId="{8B919459-FCEB-4CFF-8DBB-1FECF8453F5E}">
      <dsp:nvSpPr>
        <dsp:cNvPr id="0" name=""/>
        <dsp:cNvSpPr/>
      </dsp:nvSpPr>
      <dsp:spPr>
        <a:xfrm>
          <a:off x="27824" y="942407"/>
          <a:ext cx="2010100" cy="6628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Consistent Schedules</a:t>
          </a:r>
        </a:p>
      </dsp:txBody>
      <dsp:txXfrm>
        <a:off x="60183" y="974766"/>
        <a:ext cx="1945382" cy="598154"/>
      </dsp:txXfrm>
    </dsp:sp>
    <dsp:sp modelId="{C1809133-7CDD-4BE9-B5C9-69BDDE01DA2B}">
      <dsp:nvSpPr>
        <dsp:cNvPr id="0" name=""/>
        <dsp:cNvSpPr/>
      </dsp:nvSpPr>
      <dsp:spPr>
        <a:xfrm rot="5400000">
          <a:off x="4452296" y="-791373"/>
          <a:ext cx="543033" cy="5432449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Symbol" panose="05050102010706020507" pitchFamily="18" charset="2"/>
            <a:buNone/>
          </a:pP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200" kern="1200" dirty="0">
              <a:solidFill>
                <a:schemeClr val="bg2"/>
              </a:solidFill>
            </a:rPr>
            <a:t>Parents will follow the current car line directions for drop-off and pick-up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200" kern="1200" dirty="0">
            <a:solidFill>
              <a:schemeClr val="bg2"/>
            </a:solidFill>
          </a:endParaRPr>
        </a:p>
      </dsp:txBody>
      <dsp:txXfrm rot="-5400000">
        <a:off x="2007589" y="1679843"/>
        <a:ext cx="5405940" cy="490015"/>
      </dsp:txXfrm>
    </dsp:sp>
    <dsp:sp modelId="{40421600-DC31-4C58-9C42-3378B2D01CC1}">
      <dsp:nvSpPr>
        <dsp:cNvPr id="0" name=""/>
        <dsp:cNvSpPr/>
      </dsp:nvSpPr>
      <dsp:spPr>
        <a:xfrm>
          <a:off x="41858" y="1640563"/>
          <a:ext cx="2003149" cy="592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Car Line</a:t>
          </a:r>
        </a:p>
      </dsp:txBody>
      <dsp:txXfrm>
        <a:off x="70789" y="1669494"/>
        <a:ext cx="1945287" cy="534786"/>
      </dsp:txXfrm>
    </dsp:sp>
    <dsp:sp modelId="{0F6C17E7-A9BF-4F6C-A5A9-60047C6085B4}">
      <dsp:nvSpPr>
        <dsp:cNvPr id="0" name=""/>
        <dsp:cNvSpPr/>
      </dsp:nvSpPr>
      <dsp:spPr>
        <a:xfrm rot="5400000">
          <a:off x="4557799" y="-205696"/>
          <a:ext cx="405752" cy="53891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Before &amp; After School Program will resume the first day students return to campus</a:t>
          </a:r>
          <a:endParaRPr lang="en-US" sz="1000" kern="1200" dirty="0">
            <a:solidFill>
              <a:schemeClr val="bg2"/>
            </a:solidFill>
          </a:endParaRPr>
        </a:p>
      </dsp:txBody>
      <dsp:txXfrm rot="-5400000">
        <a:off x="2066104" y="2305806"/>
        <a:ext cx="5369337" cy="366138"/>
      </dsp:txXfrm>
    </dsp:sp>
    <dsp:sp modelId="{385EC768-AEB8-420D-B8A2-834F438224A0}">
      <dsp:nvSpPr>
        <dsp:cNvPr id="0" name=""/>
        <dsp:cNvSpPr/>
      </dsp:nvSpPr>
      <dsp:spPr>
        <a:xfrm>
          <a:off x="27824" y="2255941"/>
          <a:ext cx="2038278" cy="46586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Before/After Care</a:t>
          </a:r>
        </a:p>
      </dsp:txBody>
      <dsp:txXfrm>
        <a:off x="50566" y="2278683"/>
        <a:ext cx="1992794" cy="420384"/>
      </dsp:txXfrm>
    </dsp:sp>
    <dsp:sp modelId="{03B78689-0888-40E5-B8DC-A913C3395CA5}">
      <dsp:nvSpPr>
        <dsp:cNvPr id="0" name=""/>
        <dsp:cNvSpPr/>
      </dsp:nvSpPr>
      <dsp:spPr>
        <a:xfrm rot="5400000">
          <a:off x="4529972" y="314653"/>
          <a:ext cx="464099" cy="533741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chemeClr val="bg2"/>
              </a:solidFill>
            </a:rPr>
            <a:t> </a:t>
          </a:r>
          <a:r>
            <a:rPr lang="en-US" sz="1200" kern="1200" dirty="0">
              <a:solidFill>
                <a:schemeClr val="bg2"/>
              </a:solidFill>
            </a:rPr>
            <a:t>Breakfast and lunch provided at no charge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solidFill>
                <a:schemeClr val="bg2"/>
              </a:solidFill>
            </a:rPr>
            <a:t> Students will wash/sanitize their hands before and after mask removal</a:t>
          </a:r>
        </a:p>
      </dsp:txBody>
      <dsp:txXfrm rot="-5400000">
        <a:off x="2093316" y="2773965"/>
        <a:ext cx="5314758" cy="418789"/>
      </dsp:txXfrm>
    </dsp:sp>
    <dsp:sp modelId="{0153C2DE-FFB2-4B36-9F54-F57B28F2EC08}">
      <dsp:nvSpPr>
        <dsp:cNvPr id="0" name=""/>
        <dsp:cNvSpPr/>
      </dsp:nvSpPr>
      <dsp:spPr>
        <a:xfrm>
          <a:off x="27824" y="2750816"/>
          <a:ext cx="2060015" cy="4645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Food*</a:t>
          </a:r>
        </a:p>
      </dsp:txBody>
      <dsp:txXfrm>
        <a:off x="50500" y="2773492"/>
        <a:ext cx="2014663" cy="419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7431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5904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178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dbe2d360b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dbe2d360b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448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4" name="Google Shape;64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Font typeface="Lato"/>
              <a:buNone/>
              <a:defRPr sz="96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59524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8C466399-BBB3-D540-BE66-35A275ED969F}" type="datetimeFigureOut">
              <a:rPr lang="en-US" smtClean="0"/>
              <a:t>7/27/2021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95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4282B"/>
              </a:buClr>
              <a:buSzPts val="3000"/>
              <a:buFont typeface="Raleway"/>
              <a:buNone/>
              <a:defRPr sz="3000" b="1">
                <a:solidFill>
                  <a:srgbClr val="D4282B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Lato"/>
              <a:buChar char="●"/>
              <a:defRPr sz="1800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■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●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■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●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53535"/>
              </a:buClr>
              <a:buSzPts val="1400"/>
              <a:buFont typeface="Lato"/>
              <a:buChar char="■"/>
              <a:defRPr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9524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83001" y="4289192"/>
            <a:ext cx="548700" cy="39955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60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m11.safelinks.protection.outlook.com/?url=https%3A%2F%2Fdph.georgia.gov%2Fcovid-vaccine&amp;data=04%7C01%7CBerryD%40fultonschools.org%7C60336403fd0f4148444508d94e0464ab%7C0cdcb19881694b70ba9fda7e3ba700c2%7C1%7C0%7C637626603418083906%7CUnknown%7CTWFpbGZsb3d8eyJWIjoiMC4wLjAwMDAiLCJQIjoiV2luMzIiLCJBTiI6Ik1haWwiLCJXVCI6Mn0%3D%7C1000&amp;sdata=SNKus9g%2FNzUbSrEn75uGldGrF4XbzjyZZ5sEh9L7Ds4%3D&amp;reserved=0" TargetMode="External"/><Relationship Id="rId2" Type="http://schemas.openxmlformats.org/officeDocument/2006/relationships/hyperlink" Target="https://nam11.safelinks.protection.outlook.com/?url=https%3A%2F%2Fdph.georgia.gov%2Fcovidtesting&amp;data=04%7C01%7CBerryD%40fultonschools.org%7C60336403fd0f4148444508d94e0464ab%7C0cdcb19881694b70ba9fda7e3ba700c2%7C1%7C0%7C637626603418073908%7CUnknown%7CTWFpbGZsb3d8eyJWIjoiMC4wLjAwMDAiLCJQIjoiV2luMzIiLCJBTiI6Ik1haWwiLCJXVCI6Mn0%3D%7C1000&amp;sdata=aDcc%2F8%2BdPEltbK8unHFmYI9CbsY3S9Y5MWkEzTmi1us%3D&amp;reserved=0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nam11.safelinks.protection.outlook.com/?url=https%3A%2F%2Fwww.cdc.gov%2Fcoronavirus%2F2019-ncov%2Fcommunity%2Fschools-childcare%2Fk-12-guidance.html&amp;data=04%7C01%7CBerryD%40fultonschools.org%7C60336403fd0f4148444508d94e0464ab%7C0cdcb19881694b70ba9fda7e3ba700c2%7C1%7C0%7C637626603418083906%7CUnknown%7CTWFpbGZsb3d8eyJWIjoiMC4wLjAwMDAiLCJQIjoiV2luMzIiLCJBTiI6Ik1haWwiLCJXVCI6Mn0%3D%7C1000&amp;sdata=ydoblO%2FzPalPnhtjxZkmd1RbZ1XFEvo25WAGB%2BwjaOU%3D&amp;reserved=0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ltonschools.org/" TargetMode="Externa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hyperlink" Target="https://dph.georgia.gov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3736" y="3668110"/>
            <a:ext cx="7641019" cy="1198180"/>
          </a:xfrm>
        </p:spPr>
        <p:txBody>
          <a:bodyPr>
            <a:norm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21- 22 Back To School Wellness Plan: </a:t>
            </a:r>
          </a:p>
          <a:p>
            <a:r>
              <a:rPr lang="en-US" b="1" dirty="0">
                <a:solidFill>
                  <a:srgbClr val="FF0000"/>
                </a:solidFill>
              </a:rPr>
              <a:t>COVID Mitigation Strategies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D33D0-AAFA-47B4-B0AD-ACBE4CB53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45" y="271462"/>
            <a:ext cx="7336221" cy="467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330612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BD2F99-54B3-8444-A8F5-D4BE2DE45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112" y="651864"/>
            <a:ext cx="7022591" cy="347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09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448408" y="481296"/>
            <a:ext cx="8299938" cy="855484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200" dirty="0">
                <a:solidFill>
                  <a:schemeClr val="bg1"/>
                </a:solidFill>
              </a:rPr>
              <a:t>CDC Tool Kit and Mitigation Strategies</a:t>
            </a:r>
            <a:endParaRPr sz="22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330612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t="-30278" b="-30278"/>
          <a:stretch>
            <a:fillRect/>
          </a:stretch>
        </p:blipFill>
        <p:spPr>
          <a:xfrm>
            <a:off x="583857" y="742038"/>
            <a:ext cx="822960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232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0359" y="4433947"/>
            <a:ext cx="74753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 Georgians age 12 and over are eligible to receive the vaccine.</a:t>
            </a:r>
            <a:endParaRPr lang="en-US" dirty="0"/>
          </a:p>
        </p:txBody>
      </p:sp>
      <p:sp>
        <p:nvSpPr>
          <p:cNvPr id="7" name="Google Shape;127;p22"/>
          <p:cNvSpPr txBox="1">
            <a:spLocks/>
          </p:cNvSpPr>
          <p:nvPr/>
        </p:nvSpPr>
        <p:spPr>
          <a:xfrm>
            <a:off x="577250" y="173194"/>
            <a:ext cx="7765544" cy="7649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Lato"/>
              <a:buNone/>
              <a:defRPr sz="18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1pPr>
            <a:lvl2pPr marL="457200" marR="0" lvl="1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2pPr>
            <a:lvl3pPr marL="914400" marR="0" lvl="2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3pPr>
            <a:lvl4pPr marL="1371600" marR="0" lvl="3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4pPr>
            <a:lvl5pPr marL="1828800" marR="0" lvl="4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5pPr>
            <a:lvl6pPr marL="2286000" marR="0" lvl="5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6pPr>
            <a:lvl7pPr marL="2743200" marR="0" lvl="6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7pPr>
            <a:lvl8pPr marL="3200400" marR="0" lvl="7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8pPr>
            <a:lvl9pPr marL="3657600" marR="0" lvl="8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53535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tx1">
                    <a:tint val="75000"/>
                  </a:schemeClr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Vaccination Updates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AD4540-FDAF-4ACC-BEC1-8D0D4238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78" b="4594"/>
          <a:stretch/>
        </p:blipFill>
        <p:spPr>
          <a:xfrm>
            <a:off x="830359" y="1207284"/>
            <a:ext cx="731816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44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COVID Strategy Summary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462454" y="1336779"/>
            <a:ext cx="8681545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TMSA will use the </a:t>
            </a:r>
            <a:r>
              <a:rPr lang="en-US" sz="1200" dirty="0" err="1">
                <a:solidFill>
                  <a:schemeClr val="bg2"/>
                </a:solidFill>
                <a:latin typeface="Lato" panose="020B0604020202020204" charset="0"/>
              </a:rPr>
              <a:t>GaDPH</a:t>
            </a: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 and CDC Guidance for K-!2 Schools for safety protocols and procedures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Employees adhere to the TMSA/FCS Mandatory Procedures and the Recommended Health &amp; Safety Procedures (listed below)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Masks enforcement will be in effect for all staff, students and visitor.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Plastic Partitions will be available for all students in class and during lunch.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Mask breaks will be allowed under supervision of staff and outdoor classroom activities will be encouraged as supported in the class lesson plan.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Students and staff will adhere to the 3-6 feet physical (social) distance between themselves and other to the extent as possible.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Sports Activities will be governed by Department of Parks and Recreation, FCS Guidelines for Extracurricular Activities.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Hygienic practices of frequent hand washing, covering mouth when coughing or sneezing, and sanitizing  will be encouraged.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TMSA’s instructional model will be teaching  face-to-face beginning August 03, 2021 (first day of school)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endParaRPr lang="en-US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6435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9A2F5-45E9-42CF-B42E-377F16F7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B270C-C0C5-4866-A7FC-1819F6C87193}"/>
              </a:ext>
            </a:extLst>
          </p:cNvPr>
          <p:cNvSpPr txBox="1"/>
          <p:nvPr/>
        </p:nvSpPr>
        <p:spPr>
          <a:xfrm>
            <a:off x="220717" y="0"/>
            <a:ext cx="8586952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inherit"/>
              </a:rPr>
              <a:t>TMSA/FCS Mandatory Procedures</a:t>
            </a:r>
            <a:endParaRPr lang="en-US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0"/>
              </a:spcAft>
            </a:pP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COVID-19 Reporting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All TMSA/FCS staff and students are required to report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(1)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 confirmed positive case of COVID-19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(2)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 pending COVID-19 test result (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inherit"/>
              </a:rPr>
              <a:t>regardless of the reason for testing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) and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(3)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 direct contact with person who is COVID-19 positive.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TMSA/FCS employees must use the 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Employee Reporting Portal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(</a:t>
            </a:r>
            <a:r>
              <a:rPr lang="en-US" sz="1400" b="0" i="1" dirty="0">
                <a:solidFill>
                  <a:srgbClr val="C00000"/>
                </a:solidFill>
                <a:effectLst/>
                <a:latin typeface="inherit"/>
              </a:rPr>
              <a:t>under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en-US" sz="1400" b="0" i="1" dirty="0">
                <a:solidFill>
                  <a:srgbClr val="C00000"/>
                </a:solidFill>
                <a:effectLst/>
                <a:latin typeface="inherit"/>
              </a:rPr>
              <a:t>development; link/instructions coming soon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) to make the above COVID-19 report.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latin typeface="inherit"/>
              </a:rPr>
              <a:t>TMSA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 students/parents must use the 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Parent Reporting Portal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to make the above COVID-19 report.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Reporting staff and students must wait for further guidance from the FCS Health Services Team, HR, or public health officials after submitting a report; do not report to work or school.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Employees are not to report to work if they feel ill or have symptoms related to COVID-19. Employees who knowingly report to work while exhibiting COVID-19 like symptoms could face District disciplinary action.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TMSA / The FCS COVID-19 Response Team will case investigate all reports in consultation with public health officials. Staff and students are required to cooperate with response team/public health department nurses and respond truthfully to all questions.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All newly hired employees must report their vaccination status via the TMSA Vaccination Survey when requested by HR only.  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If you have not completed the survey, please do so now.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 Existing unvaccinated employees whose status has changed to vaccination may update such by retaking the survey.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600"/>
              </a:spcAft>
            </a:pP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792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C81E2-87B1-4C7F-B0FB-85D8B7D82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728E6-D5FC-4E8B-8F76-1810FAEF6CC6}"/>
              </a:ext>
            </a:extLst>
          </p:cNvPr>
          <p:cNvSpPr txBox="1"/>
          <p:nvPr/>
        </p:nvSpPr>
        <p:spPr>
          <a:xfrm>
            <a:off x="2128345" y="449035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inherit"/>
              </a:rPr>
              <a:t>TMSA/FCS Mandatory Procedures</a:t>
            </a:r>
            <a:endParaRPr lang="en-US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104A2-51CA-4A3E-8608-33069E877B6A}"/>
              </a:ext>
            </a:extLst>
          </p:cNvPr>
          <p:cNvSpPr txBox="1"/>
          <p:nvPr/>
        </p:nvSpPr>
        <p:spPr>
          <a:xfrm>
            <a:off x="608223" y="1030014"/>
            <a:ext cx="8031279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600"/>
              </a:spcAft>
            </a:pP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COVID-19 Quarantine 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All staff and students who meet isolation/quarantine criteria must adhere to the district’s 10-day quarantine directive. Individuals exhibiting symptoms while at work/school will be directed to leave or isolated until they can be picked-up.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Quarantined employees will use their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personal sick/personal/vacation leave quota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during their absence from work. Employees with no leave quota will be unpaid.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Staff and students who have been fully vaccinated (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inherit"/>
              </a:rPr>
              <a:t>14 days since the second shot in a 2-dose series or the single dose of the J&amp;J vaccine)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and symptom-free do not have to quarantine. Proof of vaccination will be needed.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Staff and students who have tested positive for COVID-19 within the past 3 months, fully recovered, and symptom-free do not have to quarantine. Proof of COVID-19 diagnosis will be needed.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20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75AFC-C842-46DA-AF52-95360ABB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D70B2-51F5-48EC-97CC-70AB73E2B269}"/>
              </a:ext>
            </a:extLst>
          </p:cNvPr>
          <p:cNvSpPr txBox="1"/>
          <p:nvPr/>
        </p:nvSpPr>
        <p:spPr>
          <a:xfrm>
            <a:off x="333874" y="893378"/>
            <a:ext cx="8607972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inherit"/>
              </a:rPr>
              <a:t>Recommended Health &amp; Safety Precautions</a:t>
            </a:r>
            <a:endParaRPr lang="en-US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60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FCS strongly encourages 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ALL EMPLOYEES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and students (12 years and older) to get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vaccinated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against the COVID-19 virus. </a:t>
            </a:r>
            <a:r>
              <a:rPr lang="en-US" sz="1400" b="1" i="0" u="sng" dirty="0">
                <a:solidFill>
                  <a:srgbClr val="000000"/>
                </a:solidFill>
                <a:effectLst/>
                <a:latin typeface="inherit"/>
              </a:rPr>
              <a:t>By being fully vaccinated, employees can avoid having to quarantine (due to direct contract) and using their personal/sick/vacation leave quota.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 Per the CDC, vaccination is the leading public health measure for preventing COVID-19 infection. The following is a link to DPH on COVID-19 Testing and Vaccine information:  </a:t>
            </a:r>
            <a:r>
              <a:rPr lang="en-US" sz="1400" b="0" i="0" dirty="0">
                <a:solidFill>
                  <a:srgbClr val="0000FF"/>
                </a:solidFill>
                <a:effectLst/>
                <a:latin typeface="inherit"/>
                <a:hlinkClick r:id="rId2"/>
              </a:rPr>
              <a:t>COVID-19 Testing in Georgia | Georgia Department of Public Health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and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  <a:hlinkClick r:id="rId3"/>
              </a:rPr>
              <a:t>COVID Vaccine | Georgia Department of Public Health</a:t>
            </a:r>
            <a:r>
              <a:rPr lang="en-US" sz="1400" b="0" i="0" u="sng" dirty="0">
                <a:solidFill>
                  <a:srgbClr val="0563C1"/>
                </a:solidFill>
                <a:effectLst/>
                <a:latin typeface="inherit"/>
              </a:rPr>
              <a:t>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Mask wearing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remains optional for FCS students and staff, except on FCS school buses.  If one is not fully vaccinated, wearing a mask/face covering in indoor public places is recommended. 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Students and staff should continue to keep a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physical (social) distance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of 3-6 feet between themselves and others to the extent possible.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Staff and students should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wash their hands frequently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and cover their mouth/nose when coughing and/or sneezing.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45720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100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AA69A0-E4DD-4D69-BA36-232AB25BC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2E28CD-8403-4111-98CD-C62A2E824180}"/>
              </a:ext>
            </a:extLst>
          </p:cNvPr>
          <p:cNvSpPr txBox="1"/>
          <p:nvPr/>
        </p:nvSpPr>
        <p:spPr>
          <a:xfrm>
            <a:off x="378371" y="1123229"/>
            <a:ext cx="81350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 i="0" u="sng" dirty="0">
                <a:solidFill>
                  <a:srgbClr val="000000"/>
                </a:solidFill>
                <a:effectLst/>
                <a:latin typeface="inherit"/>
              </a:rPr>
              <a:t>Recommended Health and Safety Precaution (Cont.)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inheri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inherit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5.High touch areas and personal workspaces should be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cleaned and disinfected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frequently.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6.District facilities and schools should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limit non-essential visitors, volunteers, and activities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involving external groups or organizations with people who are not fully vaccinated. All school/facility visitors must complete a wellness check.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7.Employees should limit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non-essential meetings/staff gatherings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and use </a:t>
            </a:r>
            <a:r>
              <a:rPr lang="en-US" sz="1400" b="1" i="0" dirty="0">
                <a:solidFill>
                  <a:srgbClr val="000000"/>
                </a:solidFill>
                <a:effectLst/>
                <a:latin typeface="inherit"/>
              </a:rPr>
              <a:t>MS Teams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 when possible/work conducive.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8.All personnel should reference the CDC website for ongoing information regarding COVID-19, particularly in the K-12 environment(s). </a:t>
            </a:r>
            <a:r>
              <a:rPr lang="en-US" sz="1400" b="0" i="0" dirty="0">
                <a:solidFill>
                  <a:srgbClr val="0000FF"/>
                </a:solidFill>
                <a:effectLst/>
                <a:latin typeface="inherit"/>
                <a:hlinkClick r:id="rId2"/>
              </a:rPr>
              <a:t>Guidance for COVID-19 Prevention in K-12 Schools | CDC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inherit"/>
              </a:rPr>
              <a:t>.</a:t>
            </a:r>
            <a:endParaRPr lang="en-US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40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630174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Schedules </a:t>
            </a:r>
            <a:r>
              <a:rPr lang="en-US" sz="2000" dirty="0">
                <a:solidFill>
                  <a:schemeClr val="bg1"/>
                </a:solidFill>
              </a:rPr>
              <a:t>(Kinder. – 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Grade)</a:t>
            </a:r>
            <a:endParaRPr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453901"/>
              </p:ext>
            </p:extLst>
          </p:nvPr>
        </p:nvGraphicFramePr>
        <p:xfrm>
          <a:off x="505395" y="1244232"/>
          <a:ext cx="4003543" cy="314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Kindergarten – 2</a:t>
                      </a:r>
                      <a:r>
                        <a:rPr lang="en-US" sz="1200" baseline="30000" dirty="0"/>
                        <a:t>nd</a:t>
                      </a:r>
                      <a:r>
                        <a:rPr lang="en-US" sz="1200" dirty="0"/>
                        <a:t> Grade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0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Class/Activity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7:45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Homeroom – Morning Announcements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8:00 – 9:15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Reading or Math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9:25 – 10:40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Math or Reading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4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10:50 – 11:20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Leader in Me &amp; SEL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11:30 – 12:30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School-wide Lunch &amp; Recess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12:40 – 1:40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Flexible</a:t>
                      </a:r>
                      <a:r>
                        <a:rPr lang="en-US" sz="1100" baseline="0" dirty="0">
                          <a:solidFill>
                            <a:schemeClr val="bg2"/>
                          </a:solidFill>
                        </a:rPr>
                        <a:t> Grouping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1:50 – 2:50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Specials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3:00 – 3:30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Science or Social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723735"/>
              </p:ext>
            </p:extLst>
          </p:nvPr>
        </p:nvGraphicFramePr>
        <p:xfrm>
          <a:off x="4843540" y="1270508"/>
          <a:ext cx="4003543" cy="314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r>
                        <a:rPr lang="en-US" sz="1200" baseline="30000" dirty="0"/>
                        <a:t>rd</a:t>
                      </a:r>
                      <a:r>
                        <a:rPr lang="en-US" sz="1200" dirty="0"/>
                        <a:t> </a:t>
                      </a:r>
                      <a:r>
                        <a:rPr lang="en-US" sz="1200" baseline="0" dirty="0"/>
                        <a:t> &amp; </a:t>
                      </a:r>
                      <a:r>
                        <a:rPr lang="en-US" sz="1200" dirty="0"/>
                        <a:t>4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Grade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0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Class/Activity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7:45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Homeroom – Morning Announcements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8:00 – 9:15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Reading or Math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9:25 – 10:40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Math or Reading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4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10:50 – 11:20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Leader in Me &amp; SEL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11:30 – 12:30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School-wide Lunch &amp; Recess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12:40 – 1:40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Specials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1:50 – 2:50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Flexible Grouping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3:00 – 3:30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Science or Social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0029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630174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Schedules </a:t>
            </a:r>
            <a:r>
              <a:rPr lang="en-US" sz="2000" dirty="0">
                <a:solidFill>
                  <a:schemeClr val="bg1"/>
                </a:solidFill>
              </a:rPr>
              <a:t>(5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– 8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Grade)</a:t>
            </a:r>
            <a:endParaRPr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909543"/>
              </p:ext>
            </p:extLst>
          </p:nvPr>
        </p:nvGraphicFramePr>
        <p:xfrm>
          <a:off x="505395" y="1244232"/>
          <a:ext cx="4003543" cy="3146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Grade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0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Class/Activity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7:45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Homeroom – Morning Announcements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8:00 – 9:15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Reading or Math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9:25 – 10:40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Math or Reading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4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10:50 – 11:30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Leader in Me/SEL</a:t>
                      </a:r>
                      <a:r>
                        <a:rPr lang="en-US" sz="1100" baseline="0" dirty="0">
                          <a:solidFill>
                            <a:schemeClr val="bg2"/>
                          </a:solidFill>
                        </a:rPr>
                        <a:t> or Flexible Grouping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11:30 – 12:30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School-wide Lunch &amp; Recess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12:40 – 1:40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Specials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1:50 – 2:35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Science or Social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2:45 – 3:30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Social Studies</a:t>
                      </a:r>
                      <a:r>
                        <a:rPr lang="en-US" sz="1100" baseline="0" dirty="0">
                          <a:solidFill>
                            <a:schemeClr val="bg2"/>
                          </a:solidFill>
                        </a:rPr>
                        <a:t> or Science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799008"/>
              </p:ext>
            </p:extLst>
          </p:nvPr>
        </p:nvGraphicFramePr>
        <p:xfrm>
          <a:off x="4843540" y="1270508"/>
          <a:ext cx="4003543" cy="283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07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203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– 8</a:t>
                      </a:r>
                      <a:r>
                        <a:rPr lang="en-US" sz="1200" baseline="30000" dirty="0"/>
                        <a:t>th</a:t>
                      </a:r>
                      <a:r>
                        <a:rPr lang="en-US" sz="1200" dirty="0"/>
                        <a:t> Grade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20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Class/Activity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72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7:45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Homeroom – Morning Announcements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014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8:00 – 9:30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Specials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3193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9:45 – 10:45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Core 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247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11:00 – 11:30 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Leader in Me/SEL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11:30 – 12:30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School-wide Lunch &amp; Recess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12:40 – 1:40 PM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Flexible</a:t>
                      </a:r>
                      <a:r>
                        <a:rPr lang="en-US" sz="1100" baseline="0" dirty="0">
                          <a:solidFill>
                            <a:schemeClr val="bg2"/>
                          </a:solidFill>
                        </a:rPr>
                        <a:t> Grouping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309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2:00</a:t>
                      </a:r>
                      <a:r>
                        <a:rPr lang="en-US" sz="1100" baseline="0" dirty="0">
                          <a:solidFill>
                            <a:schemeClr val="bg2"/>
                          </a:solidFill>
                        </a:rPr>
                        <a:t> – 3:30 PM</a:t>
                      </a:r>
                      <a:endParaRPr lang="en-US" sz="110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bg2"/>
                          </a:solidFill>
                        </a:rPr>
                        <a:t>Core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709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838185" y="851338"/>
            <a:ext cx="74361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b="1" dirty="0">
                <a:solidFill>
                  <a:srgbClr val="FF0000"/>
                </a:solidFill>
              </a:rPr>
              <a:t>Mission</a:t>
            </a:r>
          </a:p>
          <a:p>
            <a:pPr marL="0" indent="0" algn="l">
              <a:spcAft>
                <a:spcPts val="1600"/>
              </a:spcAft>
              <a:buNone/>
            </a:pPr>
            <a:r>
              <a:rPr lang="en-US" sz="2000" dirty="0"/>
              <a:t>At The Main Street Academy, all students will receive a challenging and enriching education from a dedicated and student-focused staff in partnership with highly-involved parents. Students will leave The Main Street Academy with high expectations of themselves as they prepare for further education and become contributing members of their diverse communities.</a:t>
            </a: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1587A-3DAB-3D45-928C-A3AF3ABACB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4730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574995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Implementation</a:t>
            </a:r>
            <a:endParaRPr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15A43D0-57DB-4424-9515-1CCFFCCD25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5119515"/>
              </p:ext>
            </p:extLst>
          </p:nvPr>
        </p:nvGraphicFramePr>
        <p:xfrm>
          <a:off x="896007" y="1135117"/>
          <a:ext cx="7491249" cy="3215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69886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608224" y="542610"/>
            <a:ext cx="7757818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Additional COVID-19 Safety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777957" y="1608082"/>
            <a:ext cx="7757817" cy="323193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We ask that all families screen their children before dropping them off at school.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6 feet markers will be placed on the floor around the building and outside of the building for our students to learn appropriate distance and navigation of the hallways.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All students, faculty and staff must wear face masks during the day. Face shields will not be accepted as sole protection but can be worn secondary protection.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Students will use a seating chart in class/pod. Seating charts will remain the same.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Hand sanitizer stations are in numerous places around the building and students will be reminded to use them as often as possible.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Classrooms, restrooms, and all high touch areas will be disinfected throughout the day.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700" dirty="0">
                <a:latin typeface="Garamond" panose="02020404030301010803" pitchFamily="18" charset="0"/>
              </a:rPr>
              <a:t>Disinfectant spray and/or wipes will be provided for every classroom on campus.</a:t>
            </a:r>
          </a:p>
          <a:p>
            <a:endParaRPr lang="en-US" sz="1700" dirty="0">
              <a:latin typeface="Garamond" panose="02020404030301010803" pitchFamily="18" charset="0"/>
            </a:endParaRPr>
          </a:p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85277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Car Line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Parents will follow the current car line directions for drop-off and pick-up.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  <a:cs typeface="Latha" panose="020B0604020202020204" pitchFamily="34" charset="0"/>
              </a:rPr>
              <a:t>Dismissal will occur in blocks of 10 families (car line number) at a time to avoid crowding.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  <a:cs typeface="Latha" panose="020B0604020202020204" pitchFamily="34" charset="0"/>
              </a:rPr>
              <a:t>Parents will not be allowed to walk children into the building unless authorized.</a:t>
            </a: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235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591908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Morning Arrival Procedures </a:t>
            </a: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58283"/>
            <a:ext cx="7330612" cy="3505379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Garamond" panose="02020404030301010803" pitchFamily="18" charset="0"/>
              </a:rPr>
              <a:t>We will open our doors at 7:30 AM. Remember, for student safety, do </a:t>
            </a:r>
            <a:r>
              <a:rPr lang="en-US" sz="1600" b="1" u="sng" dirty="0">
                <a:latin typeface="Garamond" panose="02020404030301010803" pitchFamily="18" charset="0"/>
              </a:rPr>
              <a:t>not</a:t>
            </a:r>
            <a:r>
              <a:rPr lang="en-US" sz="1600" dirty="0">
                <a:latin typeface="Garamond" panose="02020404030301010803" pitchFamily="18" charset="0"/>
              </a:rPr>
              <a:t> </a:t>
            </a:r>
            <a:r>
              <a:rPr lang="en-US" sz="1800" dirty="0">
                <a:latin typeface="Garamond" panose="02020404030301010803" pitchFamily="18" charset="0"/>
              </a:rPr>
              <a:t>drop off early.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To ensure everyone's safety, parents will not be able to leave their cars when dropping off.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Staff will be strategically placed outside and around the building to welcome students and escort them directly to their destination.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Due to safety protocols, parents are not able to walk their children to class.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Alcohol-based hand sanitizer will be available at all entrances to the building as students will need to sanitize their hands as they enter.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/>
              </a:rPr>
              <a:t>Grab-and-go breakfast will be served at </a:t>
            </a:r>
            <a:r>
              <a:rPr lang="en-US" sz="1600" dirty="0">
                <a:latin typeface="Garamond"/>
              </a:rPr>
              <a:t>7:45 AM.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9514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Cafeteria / Lunch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Hand sanitizing stations will be at the entrance and exit to the cafeteria.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must wear their masks in line and store them away safely when they are eating.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All tables in the cafeteria will be labeled with seats spaced appropriately apart.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All meals will be rung up using barcodes or name recognition for each student.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need to be able to readily share their first and last name when asked.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will communicate with the cafeteria servers their selections so that food items can be placed on the tray.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Custodial staff will disinfect cafeteria tables between groups.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90180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Classroom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Every classroom has a hand sanitizing station or liquid for student and staff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will be referred to the nurse if symptoms are present for any illness.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Teachers will keep classroom doors open to improve circulation in the building.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will have assigned desks in the classroom that are apart and near a plug to ensure their device has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Supplies will not be shared.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Plastic shields will be placed in every classroom for teachers to safely host small group instruction.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2515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Hallway Movement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Every hallway has two or more hand sanitizing stations for student and staff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will follow the normal right side of hallway flow of traffic.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Students will physical (socially) distance at 6 Ft while walking in the hallway.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38194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Health Services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86255" y="1277008"/>
            <a:ext cx="8339959" cy="3389586"/>
          </a:xfrm>
          <a:prstGeom prst="rect">
            <a:avLst/>
          </a:prstGeom>
        </p:spPr>
        <p:txBody>
          <a:bodyPr lIns="91440" tIns="45720" rIns="91440" bIns="45720" anchor="t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/>
              </a:rPr>
              <a:t>Department of </a:t>
            </a:r>
            <a:r>
              <a:rPr lang="en-US">
                <a:latin typeface="Garamond"/>
              </a:rPr>
              <a:t>Public Health</a:t>
            </a:r>
            <a:r>
              <a:rPr lang="en-US" dirty="0">
                <a:latin typeface="Garamond"/>
              </a:rPr>
              <a:t> will be contacted if staff or a student is diagnosed with a positive COVID-19 test.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TMSA will notify all employees, students and families if a lab-confirmed COVID-19 case is identified on campus. Anyone who had close contact with the affected individual will receive individual notification. A close contact is defined as any individual who was within six (6) feet of an infected person for at least 15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Due to privacy requirements, TMSA will not identify any individual who tests positive for COVID-19.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If a student develops COVID-19 symptoms on campus, he/she will be escorted to the school clinic and remain in the isolation room until a parent arrives within an hour.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Check in with your child each morning for signs of illness. If your child has a temperature of 100.4 degrees or higher prior to use of fever reducing medication, sore throat or other signs of illness, like a cough, diarrhea, severe headache, vomiting, or body aches, he/she should not go to school. Contact your family physician and notify Nurse Jackson at TMSA.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If your child has had close contact to a COVID-19 case, he/she should not go to school.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All families will follow the Self-Screen Guidelines prior to reporting to school each morning.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28397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Health Services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aramond" panose="02020404030301010803" pitchFamily="18" charset="0"/>
              </a:rPr>
              <a:t>If your child has any symptoms listed below, please keep your child home and contact your family physician.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28" y="1873058"/>
            <a:ext cx="4277167" cy="283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916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Dismissal Procedures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Sanitizer stations are located at each exit and students will be asked to sanitize before they leave.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Parents picking up in the car rider line must remain in their cars during dismissal.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All parents will receive a numbered placard to hang on their rearview mirror.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Parent pick-up students will be called from their classrooms to the dismissal area in the rear of the building.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Garamond" panose="02020404030301010803" pitchFamily="18" charset="0"/>
              </a:rPr>
              <a:t>After School Program students will remain in their classrooms until the ASP teacher arrives to escort to a designated area (i.e. cafeteria).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0791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Health and Safety </a:t>
            </a:r>
            <a:r>
              <a:rPr lang="en-US" sz="2800" dirty="0" err="1">
                <a:solidFill>
                  <a:schemeClr val="bg1"/>
                </a:solidFill>
              </a:rPr>
              <a:t>Committe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587225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Ishmael Abdul-Salaam, Principal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DeMarco Mitchell, Asst., Principal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Virginia Smith, VP of Operations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Kassandra Jackson, School Nurse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Lacey Nabors, Secretary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Charles Bracey, Building Engineer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Kristy </a:t>
            </a:r>
            <a:r>
              <a:rPr lang="en-US" sz="1200" dirty="0" err="1">
                <a:solidFill>
                  <a:schemeClr val="bg2"/>
                </a:solidFill>
                <a:latin typeface="Lato" panose="020B0604020202020204" charset="0"/>
              </a:rPr>
              <a:t>Boazman</a:t>
            </a: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, Student Services Director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School Social Worker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Travis, Security Officer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Coach </a:t>
            </a:r>
            <a:r>
              <a:rPr lang="en-US" sz="1200" dirty="0" err="1">
                <a:solidFill>
                  <a:schemeClr val="bg2"/>
                </a:solidFill>
                <a:latin typeface="Lato" panose="020B0604020202020204" charset="0"/>
              </a:rPr>
              <a:t>Shedric</a:t>
            </a: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 Roberts</a:t>
            </a:r>
          </a:p>
          <a:p>
            <a:pPr algn="ctr">
              <a:spcAft>
                <a:spcPts val="600"/>
              </a:spcAft>
            </a:pPr>
            <a:r>
              <a:rPr lang="en-US" sz="1200" dirty="0">
                <a:solidFill>
                  <a:schemeClr val="bg2"/>
                </a:solidFill>
                <a:latin typeface="Lato" panose="020B0604020202020204" charset="0"/>
              </a:rPr>
              <a:t>Chanel Recasner – Governing Board Member</a:t>
            </a: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4834759" y="1359765"/>
            <a:ext cx="3775665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pPr>
              <a:spcAft>
                <a:spcPts val="600"/>
              </a:spcAft>
            </a:pPr>
            <a:endParaRPr lang="en-US" sz="1200" dirty="0">
              <a:solidFill>
                <a:schemeClr val="bg2"/>
              </a:solidFill>
              <a:latin typeface="Lato" panose="020B0604020202020204" charset="0"/>
            </a:endParaRPr>
          </a:p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414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Additional Information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0" y="1258779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22460" y="2912679"/>
            <a:ext cx="279820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Garamond" panose="02020404030301010803" pitchFamily="18" charset="0"/>
              </a:rPr>
              <a:t>CLOSED CAMPUS UNTIL FURTHER NOTICE</a:t>
            </a:r>
          </a:p>
          <a:p>
            <a:r>
              <a:rPr lang="en-US" dirty="0">
                <a:latin typeface="Garamond" panose="02020404030301010803" pitchFamily="18" charset="0"/>
              </a:rPr>
              <a:t>We will remain a closed campus until we feel it is safe to welcome visitors back.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03" y="1371600"/>
            <a:ext cx="3382757" cy="145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5472" y="2912679"/>
            <a:ext cx="36418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Garamond" panose="02020404030301010803" pitchFamily="18" charset="0"/>
              </a:rPr>
              <a:t>STUDENTS ON CAMPUS WILL GO TO RECESS and Have Mask Break periods</a:t>
            </a:r>
          </a:p>
          <a:p>
            <a:r>
              <a:rPr lang="en-US" dirty="0">
                <a:latin typeface="Garamond" panose="02020404030301010803" pitchFamily="18" charset="0"/>
              </a:rPr>
              <a:t>Students will use hand sanitizer or wash hands before and after recess. </a:t>
            </a:r>
          </a:p>
        </p:txBody>
      </p:sp>
    </p:spTree>
    <p:extLst>
      <p:ext uri="{BB962C8B-B14F-4D97-AF65-F5344CB8AC3E}">
        <p14:creationId xmlns:p14="http://schemas.microsoft.com/office/powerpoint/2010/main" val="37094956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Additional Information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88" y="1412585"/>
            <a:ext cx="2342984" cy="140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7187" y="2965978"/>
            <a:ext cx="37224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Garamond" panose="02020404030301010803" pitchFamily="18" charset="0"/>
              </a:rPr>
              <a:t>STUDENTS NEED TO BRING A REUSABLE WATER BOTTLE EVERY DAY</a:t>
            </a:r>
          </a:p>
          <a:p>
            <a:r>
              <a:rPr lang="en-US" dirty="0">
                <a:latin typeface="Garamond" panose="02020404030301010803" pitchFamily="18" charset="0"/>
              </a:rPr>
              <a:t>Please clearly label your child's water bottle, fill it with water, and send it with your child every day. Water fountains will only be available to fill water bottles.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29" y="1352550"/>
            <a:ext cx="1884143" cy="160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80829" y="2965978"/>
            <a:ext cx="27589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Garamond" panose="02020404030301010803" pitchFamily="18" charset="0"/>
              </a:rPr>
              <a:t>RESTROOMS USE</a:t>
            </a:r>
          </a:p>
          <a:p>
            <a:r>
              <a:rPr lang="en-US" dirty="0">
                <a:latin typeface="Garamond" panose="02020404030301010803" pitchFamily="18" charset="0"/>
              </a:rPr>
              <a:t>Restrooms inside of classrooms and hallways will be used. Students will wash their hands before and after restroom use. Students will use restrooms in a socially distant manner.</a:t>
            </a:r>
          </a:p>
        </p:txBody>
      </p:sp>
    </p:spTree>
    <p:extLst>
      <p:ext uri="{BB962C8B-B14F-4D97-AF65-F5344CB8AC3E}">
        <p14:creationId xmlns:p14="http://schemas.microsoft.com/office/powerpoint/2010/main" val="375331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Additional Information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71600"/>
            <a:ext cx="7330612" cy="30821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Garamond" panose="02020404030301010803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606" y="1269500"/>
            <a:ext cx="1616774" cy="161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8946" y="2962576"/>
            <a:ext cx="28852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cap="all" dirty="0">
                <a:solidFill>
                  <a:srgbClr val="FF0000"/>
                </a:solidFill>
                <a:latin typeface="Garamond" panose="02020404030301010803" pitchFamily="18" charset="0"/>
              </a:rPr>
              <a:t>DEVICES AND HEADPHONES</a:t>
            </a:r>
          </a:p>
          <a:p>
            <a:r>
              <a:rPr lang="en-US" dirty="0">
                <a:latin typeface="Garamond" panose="02020404030301010803" pitchFamily="18" charset="0"/>
              </a:rPr>
              <a:t>All students returning to campus must bring their TMSA device with power cord and headphones.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385" y="1656741"/>
            <a:ext cx="1320777" cy="8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46" y="1656740"/>
            <a:ext cx="1320777" cy="84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5900" y="2966268"/>
            <a:ext cx="36662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UNIFORMS</a:t>
            </a:r>
          </a:p>
          <a:p>
            <a:r>
              <a:rPr lang="en-US" dirty="0">
                <a:latin typeface="Garamond" panose="02020404030301010803" pitchFamily="18" charset="0"/>
              </a:rPr>
              <a:t>Students are required to wear our school uniform during Face-to-Face learning.</a:t>
            </a:r>
            <a:endParaRPr lang="en-US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6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3412"/>
            <a:ext cx="7436100" cy="574995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School Closing Matrix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851514" y="4201510"/>
            <a:ext cx="7330612" cy="48165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b="1" dirty="0">
                <a:latin typeface="Garamond" panose="02020404030301010803" pitchFamily="18" charset="0"/>
                <a:cs typeface="Latha" panose="020B0604020202020204" pitchFamily="34" charset="0"/>
              </a:rPr>
              <a:t>January 2021 | Full Day Face-to-Face for  all</a:t>
            </a:r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882FFD-E6F3-4AAF-B8A0-501BB31468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871635"/>
              </p:ext>
            </p:extLst>
          </p:nvPr>
        </p:nvGraphicFramePr>
        <p:xfrm>
          <a:off x="898456" y="1143000"/>
          <a:ext cx="7283670" cy="3462699"/>
        </p:xfrm>
        <a:graphic>
          <a:graphicData uri="http://schemas.openxmlformats.org/drawingml/2006/table">
            <a:tbl>
              <a:tblPr firstRow="1" firstCol="1" bandRow="1"/>
              <a:tblGrid>
                <a:gridCol w="2427891">
                  <a:extLst>
                    <a:ext uri="{9D8B030D-6E8A-4147-A177-3AD203B41FA5}">
                      <a16:colId xmlns:a16="http://schemas.microsoft.com/office/drawing/2014/main" val="2349517524"/>
                    </a:ext>
                  </a:extLst>
                </a:gridCol>
                <a:gridCol w="2490952">
                  <a:extLst>
                    <a:ext uri="{9D8B030D-6E8A-4147-A177-3AD203B41FA5}">
                      <a16:colId xmlns:a16="http://schemas.microsoft.com/office/drawing/2014/main" val="1818148648"/>
                    </a:ext>
                  </a:extLst>
                </a:gridCol>
                <a:gridCol w="2364827">
                  <a:extLst>
                    <a:ext uri="{9D8B030D-6E8A-4147-A177-3AD203B41FA5}">
                      <a16:colId xmlns:a16="http://schemas.microsoft.com/office/drawing/2014/main" val="3666769828"/>
                    </a:ext>
                  </a:extLst>
                </a:gridCol>
              </a:tblGrid>
              <a:tr h="227027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FCS Closing Matrix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3519651"/>
                  </a:ext>
                </a:extLst>
              </a:tr>
              <a:tr h="5292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LEVEL 1</a:t>
                      </a:r>
                      <a:b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1-2 Students or 1-2 Staff Members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POSITIVE COVID DIAGNOSIS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LEVEL 2</a:t>
                      </a:r>
                      <a:b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3+ Students or Staff Members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POSITIVE COVID DIAGNOSIS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SAME SITE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Arial"/>
                        </a:rPr>
                        <a:t>LEVEL 3</a:t>
                      </a:r>
                      <a:b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ADDITIONAL FACTORS AS DETERMINED BY PUBLIC HEALTH SUCH AS COMMUNITY SPREAD / GADPH INTERVENTION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325281"/>
                  </a:ext>
                </a:extLst>
              </a:tr>
              <a:tr h="24611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ISOLATE / INVESTIGATE / DISINFECT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ISOLATE INDIVIDUALS AS NECESSARY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EXCLUDE INDIVIDUALS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CONDUCT INTERNAL CASE INVESTIGATIONS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LEARNING CONTINUES IN CURRENT DELIVERY MODEL FOR THOSE NOT IMPACTED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IMPACTED AREAS WILL BE DISINFECTED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 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COMMUNICATIONS AS NECESSARY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EVALUATIONS WILL BE EVALUATED INDEPENDENTLY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ISOLATE / INVESTIGATE / DISINFECT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ISOLATE INDIVIDUALS AS NECESSARY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EXCLUDE INDIVIDUALS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CONDUCT INTERNAL CASE INVESTIGATIONS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LEARNING CONTINUES, BUT MODEL MAY CHANGE TO “REMOTE” AS NEEDED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IMPACTED AREAS WILL BE DISINFECTED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COMMUNICATIONS AS NECESSARY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CASE EVALUATIONS WILL BE EVALUATED INDEPENDENTLY 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BASED UPON CASE INVESTIGATIONS, IMPACTED AREA / SITE MAY CLOSE UP TO 72 HOURS TO ALLOW FOR PUBLIC HEALTH CONTACT TRACING  </a:t>
                      </a:r>
                      <a:endParaRPr lang="en-US" sz="800" dirty="0">
                        <a:effectLst/>
                        <a:latin typeface="Calibri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CLOSURE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SITE, ZONE, OR DISTRICT CLOSED BASED UPON CASE INVESTIGATIONS AND COORDINATION WITH PUBLIC HEALTH OFFICIALS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LEARNING CONTINUES, BUT MODEL MAY CHANGE TO “REMOTE” AS NEEDED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 panose="020F0502020204030204" pitchFamily="34" charset="0"/>
                          <a:cs typeface="Calibri"/>
                        </a:rPr>
                        <a:t>NON- INSTRUCTIONAL / SCHOOL DISTRICT OPERATIONS CONTINUE</a:t>
                      </a:r>
                      <a:endParaRPr lang="en-US" sz="800" dirty="0">
                        <a:effectLst/>
                        <a:latin typeface="Calibri"/>
                        <a:ea typeface="Calibri" panose="020F0502020204030204" pitchFamily="34" charset="0"/>
                        <a:cs typeface="Calibri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COMMUNICATIONS AS NECESSARY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305697"/>
                  </a:ext>
                </a:extLst>
              </a:tr>
              <a:tr h="21175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The district’s decisions will be based upon guidance and data from partnering public health agencies.</a:t>
                      </a:r>
                      <a:r>
                        <a:rPr lang="en-US" sz="1000" b="1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27063" marR="2706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7195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246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526379"/>
            <a:ext cx="7436100" cy="743128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3600" dirty="0">
                <a:solidFill>
                  <a:schemeClr val="bg1"/>
                </a:solidFill>
              </a:rPr>
              <a:t>Timeline</a:t>
            </a:r>
            <a:br>
              <a:rPr lang="en-US" sz="2800" dirty="0">
                <a:solidFill>
                  <a:schemeClr val="bg1"/>
                </a:solidFill>
              </a:rPr>
            </a:br>
            <a:endParaRPr sz="2800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DC0E11-BB1D-B246-AA60-0D0537D394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761263"/>
              </p:ext>
            </p:extLst>
          </p:nvPr>
        </p:nvGraphicFramePr>
        <p:xfrm>
          <a:off x="906694" y="1405733"/>
          <a:ext cx="7436100" cy="299666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43812">
                  <a:extLst>
                    <a:ext uri="{9D8B030D-6E8A-4147-A177-3AD203B41FA5}">
                      <a16:colId xmlns:a16="http://schemas.microsoft.com/office/drawing/2014/main" val="2438416979"/>
                    </a:ext>
                  </a:extLst>
                </a:gridCol>
                <a:gridCol w="4292288">
                  <a:extLst>
                    <a:ext uri="{9D8B030D-6E8A-4147-A177-3AD203B41FA5}">
                      <a16:colId xmlns:a16="http://schemas.microsoft.com/office/drawing/2014/main" val="3396725045"/>
                    </a:ext>
                  </a:extLst>
                </a:gridCol>
              </a:tblGrid>
              <a:tr h="34622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July 27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th</a:t>
                      </a:r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 –August 2nd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Pre-Planning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457255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July 30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th</a:t>
                      </a:r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(3-4:30 pm K thru 4)</a:t>
                      </a:r>
                    </a:p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(5-6:30 pm 5 thru 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Sneak-A-Peak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2"/>
                          </a:solidFill>
                        </a:rPr>
                        <a:t>( A virtual option will be available and encouraged to minimize the amount of traffic in the school. Grades 4 thru 8 are encouraged to use the virtual or recorded options unless they are new to TMSA.)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778177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August 3rd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First Day of School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914231"/>
                  </a:ext>
                </a:extLst>
              </a:tr>
              <a:tr h="346229"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September 27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th</a:t>
                      </a:r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 – October 2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nd</a:t>
                      </a:r>
                      <a:r>
                        <a:rPr lang="en-US" b="1" baseline="0" dirty="0">
                          <a:solidFill>
                            <a:schemeClr val="bg2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Fall 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32930"/>
                  </a:ext>
                </a:extLst>
              </a:tr>
              <a:tr h="3998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August 3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rd</a:t>
                      </a: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 thru December 17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th</a:t>
                      </a: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Semester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7773543"/>
                  </a:ext>
                </a:extLst>
              </a:tr>
              <a:tr h="39987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December 20</a:t>
                      </a:r>
                      <a:r>
                        <a:rPr lang="en-US" b="1" baseline="30000" dirty="0">
                          <a:solidFill>
                            <a:schemeClr val="bg2"/>
                          </a:solidFill>
                        </a:rPr>
                        <a:t>th</a:t>
                      </a:r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 – January 3rd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bg2"/>
                          </a:solidFill>
                        </a:rPr>
                        <a:t>Winter 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126295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3A9EB-7AC3-DC49-8D14-B24CF8EE66D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266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906694" y="472964"/>
            <a:ext cx="7436100" cy="567560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References</a:t>
            </a:r>
            <a:endParaRPr sz="28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743989" y="1011618"/>
            <a:ext cx="7598803" cy="3788981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5353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5353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114300" indent="0">
              <a:buNone/>
            </a:pPr>
            <a:r>
              <a:rPr lang="en-US" dirty="0"/>
              <a:t>           Centers for Disease Control and Prevention </a:t>
            </a:r>
            <a:endParaRPr lang="en-US" sz="1600" dirty="0"/>
          </a:p>
          <a:p>
            <a:pPr marL="114300" indent="0" algn="l">
              <a:buNone/>
            </a:pPr>
            <a:r>
              <a:rPr lang="en-US" dirty="0"/>
              <a:t>		</a:t>
            </a:r>
            <a:r>
              <a:rPr lang="en-US" sz="1600" dirty="0">
                <a:hlinkClick r:id="rId3"/>
              </a:rPr>
              <a:t>https://www.cdc.gov/ </a:t>
            </a:r>
            <a:endParaRPr lang="en-US" sz="1600" dirty="0"/>
          </a:p>
          <a:p>
            <a:pPr marL="114300" indent="0" algn="l">
              <a:buNone/>
            </a:pPr>
            <a:endParaRPr lang="en-US" sz="1600" dirty="0"/>
          </a:p>
          <a:p>
            <a:pPr marL="114300" indent="0" algn="l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r>
              <a:rPr lang="en-US" sz="1600" b="1" dirty="0">
                <a:solidFill>
                  <a:srgbClr val="FF0000"/>
                </a:solidFill>
              </a:rPr>
              <a:t>		</a:t>
            </a:r>
            <a:r>
              <a:rPr lang="en-US" dirty="0"/>
              <a:t>Georgia Department of Public Health </a:t>
            </a:r>
            <a:endParaRPr lang="en-US" sz="1600" dirty="0"/>
          </a:p>
          <a:p>
            <a:pPr marL="114300" indent="0" algn="l">
              <a:buNone/>
            </a:pPr>
            <a:r>
              <a:rPr lang="en-US" sz="1600" dirty="0">
                <a:hlinkClick r:id="rId4"/>
              </a:rPr>
              <a:t>		Georgia Department of Public Health</a:t>
            </a:r>
            <a:r>
              <a:rPr lang="en-US" sz="1600" dirty="0"/>
              <a:t> </a:t>
            </a:r>
          </a:p>
          <a:p>
            <a:pPr marL="114300" indent="0">
              <a:buNone/>
            </a:pPr>
            <a:endParaRPr lang="en-US" sz="1600" b="1" dirty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r>
              <a:rPr lang="en-US" sz="1600" b="1" dirty="0">
                <a:solidFill>
                  <a:srgbClr val="FF0000"/>
                </a:solidFill>
              </a:rPr>
              <a:t>		</a:t>
            </a:r>
            <a:r>
              <a:rPr lang="en-US" sz="1600" dirty="0"/>
              <a:t> </a:t>
            </a:r>
            <a:r>
              <a:rPr lang="en-US" dirty="0"/>
              <a:t>Fulton County Schools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 algn="l">
              <a:buNone/>
            </a:pPr>
            <a:r>
              <a:rPr lang="en-US" sz="1600" b="1" dirty="0">
                <a:solidFill>
                  <a:srgbClr val="FF0000"/>
                </a:solidFill>
              </a:rPr>
              <a:t>		</a:t>
            </a:r>
            <a:r>
              <a:rPr lang="en-US" sz="1600" dirty="0">
                <a:hlinkClick r:id="rId3"/>
              </a:rPr>
              <a:t> https://www.fultonschools.org/</a:t>
            </a:r>
            <a:endParaRPr lang="en-US" sz="1600" dirty="0"/>
          </a:p>
          <a:p>
            <a:pPr marL="114300" indent="0" algn="l">
              <a:buNone/>
            </a:pPr>
            <a:r>
              <a:rPr lang="en-US" sz="1600" dirty="0"/>
              <a:t>		</a:t>
            </a:r>
          </a:p>
          <a:p>
            <a:pPr marL="114300" indent="0" algn="l">
              <a:buNone/>
            </a:pPr>
            <a:r>
              <a:rPr lang="en-US" sz="1600" dirty="0"/>
              <a:t>		</a:t>
            </a:r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114300" indent="0" algn="l">
              <a:buNone/>
            </a:pP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10A24-EB4A-3C4C-B98A-FACCF272A8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1027" name="Picture 3" descr="page28image3872320">
            <a:extLst>
              <a:ext uri="{FF2B5EF4-FFF2-40B4-BE49-F238E27FC236}">
                <a16:creationId xmlns:a16="http://schemas.microsoft.com/office/drawing/2014/main" id="{1F7AAC6A-9ACB-0344-8142-FCB2F7A83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94" y="1204690"/>
            <a:ext cx="1117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2F88F3-264B-814C-B05F-85D7BB513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005" y="3132708"/>
            <a:ext cx="1301177" cy="615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04DE27-3CC0-4CDA-9CE9-66DFA7D31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981" y="2304018"/>
            <a:ext cx="1241026" cy="56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7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457200" y="473412"/>
            <a:ext cx="8198069" cy="758046"/>
          </a:xfrm>
          <a:prstGeom prst="rect">
            <a:avLst/>
          </a:prstGeom>
          <a:solidFill>
            <a:srgbClr val="002060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2800" dirty="0">
                <a:solidFill>
                  <a:schemeClr val="bg1"/>
                </a:solidFill>
              </a:rPr>
              <a:t>Health Data: Tools that Guide our Decision Making</a:t>
            </a:r>
            <a:endParaRPr sz="28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330612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4D4F3F-EAFE-024A-8A33-7FD4333A4C8A}"/>
              </a:ext>
            </a:extLst>
          </p:cNvPr>
          <p:cNvSpPr txBox="1"/>
          <p:nvPr/>
        </p:nvSpPr>
        <p:spPr>
          <a:xfrm>
            <a:off x="1169172" y="4214048"/>
            <a:ext cx="70500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Our approach to decision making is based on guidance and recommendations of local, state and national public health. It is intended to prioritize the safety and well-being of our students and staff as we start the 2021-22 school year. These recommendations also provide the opportunity for responsive planning to ensure our preparedness to address the changing nature of the COVID-19 pandemic.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38" y="1265834"/>
            <a:ext cx="6771290" cy="294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115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330612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49" y="507442"/>
            <a:ext cx="4295927" cy="418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13" y="1288878"/>
            <a:ext cx="4346028" cy="131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313" y="784452"/>
            <a:ext cx="4228853" cy="552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897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8084D-7287-4E00-AF85-FE2E1365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7F6B0C-00DE-4FFA-9C7D-726C8C5473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33" t="13055" r="9063" b="5139"/>
          <a:stretch/>
        </p:blipFill>
        <p:spPr>
          <a:xfrm>
            <a:off x="662518" y="235745"/>
            <a:ext cx="7818963" cy="41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90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38882-D517-41BE-80B6-ECE03AD85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" y="342901"/>
            <a:ext cx="8315325" cy="750093"/>
          </a:xfrm>
        </p:spPr>
        <p:txBody>
          <a:bodyPr/>
          <a:lstStyle/>
          <a:p>
            <a:pPr algn="ctr"/>
            <a:r>
              <a:rPr lang="en-US" dirty="0"/>
              <a:t>Fulton County 7 Moving Day Average- July 26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F5DFA-6559-42AE-BE33-47914AA2D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CF08D-E381-48DA-9AFA-2B4A27A358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52083" r="8438" b="17223"/>
          <a:stretch/>
        </p:blipFill>
        <p:spPr>
          <a:xfrm>
            <a:off x="507206" y="1371601"/>
            <a:ext cx="7600950" cy="31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50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906694" y="1336779"/>
            <a:ext cx="7330612" cy="325886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dirty="0">
              <a:latin typeface="Garamond" panose="02020404030301010803" pitchFamily="18" charset="0"/>
              <a:cs typeface="Latha" panose="020B0604020202020204" pitchFamily="34" charset="0"/>
            </a:endParaRPr>
          </a:p>
          <a:p>
            <a:endParaRPr lang="en-US" dirty="0">
              <a:latin typeface="Garamond" panose="02020404030301010803" pitchFamily="18" charset="0"/>
              <a:cs typeface="Lath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136A81-0864-AC48-9AD4-B711A204B2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/>
          <a:srcRect t="-30278" b="-30278"/>
          <a:stretch>
            <a:fillRect/>
          </a:stretch>
        </p:blipFill>
        <p:spPr>
          <a:xfrm>
            <a:off x="457200" y="61141"/>
            <a:ext cx="8229600" cy="233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BC892-D1CA-4E27-8838-99302168F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73" t="27084" r="23568" b="8332"/>
          <a:stretch/>
        </p:blipFill>
        <p:spPr>
          <a:xfrm>
            <a:off x="800100" y="2057400"/>
            <a:ext cx="7437206" cy="227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8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775" y="109923"/>
            <a:ext cx="7772400" cy="1102519"/>
          </a:xfrm>
        </p:spPr>
        <p:txBody>
          <a:bodyPr/>
          <a:lstStyle/>
          <a:p>
            <a:pPr algn="ctr"/>
            <a:r>
              <a:rPr lang="en-US" i="1" u="sng" dirty="0">
                <a:solidFill>
                  <a:srgbClr val="FF0000"/>
                </a:solidFill>
              </a:rPr>
              <a:t>CDC Mitigation Toolkit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D8E6D-0547-1544-B6D7-A355ACF82F11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rcRect l="-12593" r="-12593"/>
          <a:stretch>
            <a:fillRect/>
          </a:stretch>
        </p:blipFill>
        <p:spPr>
          <a:xfrm>
            <a:off x="1167453" y="756773"/>
            <a:ext cx="6979541" cy="33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676" y="4097402"/>
            <a:ext cx="6927759" cy="7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82908"/>
      </p:ext>
    </p:extLst>
  </p:cSld>
  <p:clrMapOvr>
    <a:masterClrMapping/>
  </p:clrMapOvr>
</p:sld>
</file>

<file path=ppt/theme/theme1.xml><?xml version="1.0" encoding="utf-8"?>
<a:theme xmlns:a="http://schemas.openxmlformats.org/drawingml/2006/main" name="TMSA Slide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20694</TotalTime>
  <Words>2978</Words>
  <Application>Microsoft Office PowerPoint</Application>
  <PresentationFormat>On-screen Show (16:9)</PresentationFormat>
  <Paragraphs>355</Paragraphs>
  <Slides>35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Raleway</vt:lpstr>
      <vt:lpstr>Calibri</vt:lpstr>
      <vt:lpstr>Arial</vt:lpstr>
      <vt:lpstr>Times New Roman</vt:lpstr>
      <vt:lpstr>inherit</vt:lpstr>
      <vt:lpstr>Lato</vt:lpstr>
      <vt:lpstr>Symbol</vt:lpstr>
      <vt:lpstr>Garamond</vt:lpstr>
      <vt:lpstr>TMSA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Fulton County 7 Moving Day Average- July 26</vt:lpstr>
      <vt:lpstr>PowerPoint Presentation</vt:lpstr>
      <vt:lpstr>CDC Mitigation Toolkit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Main Street Academy Back 2 School Briefing June 8, 2020</dc:title>
  <dc:creator>Cheryl Parker</dc:creator>
  <cp:lastModifiedBy>Ishmael Abdulsalaam</cp:lastModifiedBy>
  <cp:revision>251</cp:revision>
  <cp:lastPrinted>2020-07-08T02:39:39Z</cp:lastPrinted>
  <dcterms:modified xsi:type="dcterms:W3CDTF">2021-07-27T22:54:14Z</dcterms:modified>
</cp:coreProperties>
</file>