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-25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B17E85-4495-4AAA-B313-843EF082B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856E3DC-658A-419F-A94A-EDFAA17B8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8F734D-7A91-4344-AC96-5AD4A4CB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A64-3F90-400E-B399-23213FDA2185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6F17B6-CC58-4CDC-A8D0-F3B5856A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77A252-5D2B-4799-8719-0604ECD16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BC4E-E142-4F09-AB88-48E6ACAF3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1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9A3D89-213A-4E61-9FD1-CBE8CE01A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6C3F06-7A2A-414B-B92F-EE0915739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B802FC-CEAC-4A99-84EE-576526AB9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A64-3F90-400E-B399-23213FDA2185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BAD9BA-7AEF-4028-9BD5-7051BBEBB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393C98-150F-4910-864D-E0CDF3F86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BC4E-E142-4F09-AB88-48E6ACAF3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4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97865E3-DB0B-463A-A5CE-F7977DF39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2161E9C-9A9E-4848-A9D3-79F4F7DB4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D4C298-E0FB-4DEB-ABE6-1F6A403A3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A64-3F90-400E-B399-23213FDA2185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92E5E4-C160-4F29-8099-B9199031D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ADED36-A0FB-4E7C-B24D-06432E65D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BC4E-E142-4F09-AB88-48E6ACAF3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72D125-FACF-4721-B7A9-EF0CB1FF2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A60A4D-EE23-48DC-9E91-08DA43F4F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AF43E2-FF7E-4FA3-BD93-3EAB9DE25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A64-3F90-400E-B399-23213FDA2185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72E518-1E71-46D0-84AE-ACE2D4931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572166-331C-406B-8448-B8F00907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BC4E-E142-4F09-AB88-48E6ACAF3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7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B5923B-8FE8-47CB-BE4E-E23173FAB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0FCE6A-A37F-44CB-9DDF-30999CB46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6A2DCF-3E7B-4237-ACD5-42D35D0A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A64-3F90-400E-B399-23213FDA2185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B33BDA-1984-4D35-A58B-C848B3378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8AA1D0-B489-4CB1-B45A-5520E4D26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BC4E-E142-4F09-AB88-48E6ACAF3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8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614777-F7B8-450E-BF3F-A80AB254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4E0004-D418-443B-A0F7-BC7998FD7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FD22096-1B45-4B5F-B07E-769849491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72F5F48-6FE9-49B1-94F1-DED9CC22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A64-3F90-400E-B399-23213FDA2185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987A4D-E986-4942-8BEC-950459296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8BD89EC-1D7F-49B6-8C8F-61D813DB7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BC4E-E142-4F09-AB88-48E6ACAF3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1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CB17FF-2998-460C-B533-D6524CD13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233E37-C932-40D5-AD23-7B829F983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6F6F9C-764E-4613-8DC0-6CB7C9BBA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36E9E5E-9F3B-4429-8AB4-D3F5EC773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927A3E3-7ADF-496D-A662-F999422E8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6F1536C-4B5A-43C1-BD56-1F7081D4B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A64-3F90-400E-B399-23213FDA2185}" type="datetimeFigureOut">
              <a:rPr lang="en-US" smtClean="0"/>
              <a:t>3/17/21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52FDE0D-6EB4-4801-A7E0-A4A9FA4E0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DEF8A56-02FD-47FA-AD75-A604A3C43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BC4E-E142-4F09-AB88-48E6ACAF3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4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A6AF5-4343-4B05-942A-1A8AEFEFB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8BA4FBF-AF18-4C37-B06E-907ACD2C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A64-3F90-400E-B399-23213FDA2185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F7A47C8-51DC-4452-A1EB-5B000180D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BCA075F-27FF-4AFD-B0A5-7C13C409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BC4E-E142-4F09-AB88-48E6ACAF3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07896B-B8C9-4DB5-BA16-CDCF48A91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A64-3F90-400E-B399-23213FDA2185}" type="datetimeFigureOut">
              <a:rPr lang="en-US" smtClean="0"/>
              <a:t>3/17/21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13029CA-120B-42B0-B76A-731DEB91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F2B37AF-3F0A-4128-81FE-0740F8C1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BC4E-E142-4F09-AB88-48E6ACAF3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F6BA36-FAAE-43B9-A499-57E37FE5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7AC076-376C-4A95-873B-BD4673243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5FF5DB6-63AE-4E06-811A-20C43896A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E35727-31C4-4532-820F-BCD276176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A64-3F90-400E-B399-23213FDA2185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1CDAB0-3D41-415D-AF91-47B1CBE0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B5430E6-E442-440C-B4DC-448028903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BC4E-E142-4F09-AB88-48E6ACAF3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8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105DA8-AF8F-4E8C-BE2E-2AD842725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517D0E2-A3E5-4EAC-90A9-F2AA784A6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686FED5-71A7-4405-8C52-50B2CE6D0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65CEA2-33AF-4517-A1A2-8EE6EEA2D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A64-3F90-400E-B399-23213FDA2185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8CEE9AB-96F2-480D-A39E-B085CB4E2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15C2C0-649D-4CAF-9FD9-F683660C8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BC4E-E142-4F09-AB88-48E6ACAF3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0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57AC958-0BAE-4FC4-8FE4-C834B5E7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8C5555-A9A2-43DC-8632-BCFD667CC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15D799-8910-40E8-B131-0F3A58F53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05A64-3F90-400E-B399-23213FDA2185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E149C2-696D-4C47-A4F9-272732B054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98791B-75F7-4D00-8FAB-8B255B266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2BC4E-E142-4F09-AB88-48E6ACAF3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4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1C9CC24-B375-4226-BF2B-61FADBBA69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D70A28E-4FD8-4474-A206-E15B5EBB3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9647E21-5366-4638-AC97-D8CD4111EB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21862C-66BB-454A-85BF-873D60750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2076450"/>
            <a:ext cx="10684151" cy="1345134"/>
          </a:xfrm>
        </p:spPr>
        <p:txBody>
          <a:bodyPr anchor="ctr">
            <a:normAutofit/>
          </a:bodyPr>
          <a:lstStyle/>
          <a:p>
            <a:r>
              <a:rPr lang="en-US" sz="5600">
                <a:solidFill>
                  <a:srgbClr val="FFFFFF"/>
                </a:solidFill>
              </a:rPr>
              <a:t>Employee Survey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1BD05BF-94DB-4B6B-AF83-A70F7229B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75" y="4473360"/>
            <a:ext cx="9469211" cy="865639"/>
          </a:xfrm>
        </p:spPr>
        <p:txBody>
          <a:bodyPr anchor="ctr">
            <a:norm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TMSA School Wide Survey of Employees</a:t>
            </a:r>
          </a:p>
          <a:p>
            <a:r>
              <a:rPr lang="en-US" sz="2200">
                <a:solidFill>
                  <a:srgbClr val="000000"/>
                </a:solidFill>
              </a:rPr>
              <a:t>February 2021</a:t>
            </a:r>
          </a:p>
        </p:txBody>
      </p:sp>
    </p:spTree>
    <p:extLst>
      <p:ext uri="{BB962C8B-B14F-4D97-AF65-F5344CB8AC3E}">
        <p14:creationId xmlns:p14="http://schemas.microsoft.com/office/powerpoint/2010/main" val="2900899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A5316D-ED2F-4F89-B4B4-8D9240B1A3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81CC3E-7E22-4FF1-9DF5-26C7235FF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Overlay of Preparedness – Academic Delivery and Comfort Returning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B48E7ED-6A2C-409F-8FBA-E7FD8DA77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313299"/>
            <a:ext cx="5423063" cy="30911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98E0E28-19BF-42F2-9227-3B8A0971D40D}"/>
              </a:ext>
            </a:extLst>
          </p:cNvPr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In essence what we learn here is that there is no correlation between the comfort of returning, and how prepared an educator is to deliver education.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9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4AC750-5452-4102-88FB-6B8510882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“How prepared are you to address the following needs of students?  Supporting Student’s Social and Emotional Needs.”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59B9E65-B0D3-4F6D-98BE-47DE718B8162}"/>
              </a:ext>
            </a:extLst>
          </p:cNvPr>
          <p:cNvSpPr txBox="1"/>
          <p:nvPr/>
        </p:nvSpPr>
        <p:spPr>
          <a:xfrm>
            <a:off x="734544" y="5922635"/>
            <a:ext cx="10048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**Respondent data manipulated to give order to selection.  Preceding number added prior to each answer type.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802593E-A618-4A1F-83A5-BD4E89404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111" y="2307574"/>
            <a:ext cx="5736195" cy="32133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E9189E8-3EF6-4A70-B291-7F6CBCB4CC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473" y="2508438"/>
            <a:ext cx="5295226" cy="284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066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756E33-DE12-464A-8DDC-98F197978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“How prepared are you to address the following needs of students?  Handling Student Behavioral Issues.”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D8A8605-822A-4BA0-AC67-F77FEB820159}"/>
              </a:ext>
            </a:extLst>
          </p:cNvPr>
          <p:cNvSpPr txBox="1"/>
          <p:nvPr/>
        </p:nvSpPr>
        <p:spPr>
          <a:xfrm>
            <a:off x="734544" y="5922635"/>
            <a:ext cx="10048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**Respondent data manipulated to give order to selection.  Preceding number added prior to each answer type.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FAAF878-964D-46FA-B887-F57B11112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621" y="2111215"/>
            <a:ext cx="5642662" cy="31324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F3317CB-2542-4224-95FA-DB3AC24E0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7047" y="2282278"/>
            <a:ext cx="5689037" cy="304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04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756E33-DE12-464A-8DDC-98F197978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“As you think about future learning, to what degree are you able to successfully partner with parents/Families to support student learning?”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D8A8605-822A-4BA0-AC67-F77FEB820159}"/>
              </a:ext>
            </a:extLst>
          </p:cNvPr>
          <p:cNvSpPr txBox="1"/>
          <p:nvPr/>
        </p:nvSpPr>
        <p:spPr>
          <a:xfrm>
            <a:off x="734544" y="5922635"/>
            <a:ext cx="10048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**Respondent data manipulated to give order to selection.  Preceding number added prior to each answer type.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7FCED6C-53A3-46B4-ACC4-DAC1AB7FC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262" y="2196782"/>
            <a:ext cx="5783739" cy="32197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31EDD3B-FF6C-446A-8190-FF26D35C69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001" y="2288340"/>
            <a:ext cx="5168751" cy="303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828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8153EC8-8E01-4D70-B575-24ABD35A11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638812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20386-4214-4E58-84EF-4853562F9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50" y="657498"/>
            <a:ext cx="4806184" cy="3644537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>
                <a:solidFill>
                  <a:schemeClr val="bg1"/>
                </a:solidFill>
              </a:rPr>
              <a:t>How can our school best support you in your role as school reopens?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6EBDAF9-7475-4D2D-AC9E-140C2CE814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52"/>
          <a:stretch/>
        </p:blipFill>
        <p:spPr>
          <a:xfrm>
            <a:off x="6095999" y="10"/>
            <a:ext cx="610565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057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E52985E-2553-471E-82AA-5ED7A32989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93308" y="4462044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756E33-DE12-464A-8DDC-98F197978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70" y="4615840"/>
            <a:ext cx="3885141" cy="15267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100">
                <a:solidFill>
                  <a:schemeClr val="bg1"/>
                </a:solidFill>
              </a:rPr>
              <a:t>Which of the following challenges have you encountered while working remotely? Please select all that apply.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6E3721C-DACB-4A36-A2E2-3FB6C1215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08" y="801636"/>
            <a:ext cx="5559480" cy="28516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230161-5E4E-4586-ACA1-06F15561C3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1736" y="470375"/>
            <a:ext cx="5546955" cy="3522316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AE3ABC6-4042-4293-A7DF-F01181363B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4739873" y="4690076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D8A8605-822A-4BA0-AC67-F77FEB820159}"/>
              </a:ext>
            </a:extLst>
          </p:cNvPr>
          <p:cNvSpPr txBox="1"/>
          <p:nvPr/>
        </p:nvSpPr>
        <p:spPr>
          <a:xfrm>
            <a:off x="4945336" y="4615840"/>
            <a:ext cx="6609921" cy="1526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>
                <a:solidFill>
                  <a:schemeClr val="bg1"/>
                </a:solidFill>
              </a:rPr>
              <a:t>Respondents were offered 16 potential Challenges.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>
                <a:solidFill>
                  <a:schemeClr val="bg1"/>
                </a:solidFill>
              </a:rPr>
              <a:t>1 respondent selected 0: may indicate “I did not encounter any challenge while working remotely”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>
                <a:solidFill>
                  <a:schemeClr val="bg1"/>
                </a:solidFill>
              </a:rPr>
              <a:t>Two respondents indicated “I did not encounter any challenges while working remotely” and “Lack of access to affordable childcare” as well as “Difficulty managing parent expectations”</a:t>
            </a:r>
          </a:p>
        </p:txBody>
      </p:sp>
    </p:spTree>
    <p:extLst>
      <p:ext uri="{BB962C8B-B14F-4D97-AF65-F5344CB8AC3E}">
        <p14:creationId xmlns:p14="http://schemas.microsoft.com/office/powerpoint/2010/main" val="2038018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8A5278-5417-47CE-A10D-9E753E80D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To what extent is the pandemic negatively impacting the following areas of your life? </a:t>
            </a:r>
            <a:br>
              <a:rPr lang="en-US" sz="3200" dirty="0"/>
            </a:br>
            <a:r>
              <a:rPr lang="en-US" sz="3200" dirty="0"/>
              <a:t>Health, Personal, Social, Professional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1C41EA4-72EC-490D-8DBA-23A88901969C}"/>
              </a:ext>
            </a:extLst>
          </p:cNvPr>
          <p:cNvSpPr txBox="1"/>
          <p:nvPr/>
        </p:nvSpPr>
        <p:spPr>
          <a:xfrm>
            <a:off x="734544" y="5922635"/>
            <a:ext cx="10048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**Respondent data manipulated to give order to selection.  Preceding number added prior to each answer type.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32540CF-1CF3-4DAC-83E3-E24C6AD334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13"/>
          <a:stretch/>
        </p:blipFill>
        <p:spPr>
          <a:xfrm>
            <a:off x="2619197" y="1855793"/>
            <a:ext cx="6824935" cy="4066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594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C2BC0B-660D-435B-927F-6AA0BAF54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Please rate the effectiveness of the availability of mental health supports for teachers.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FE41DCA-3135-4A4D-A8C8-9BC55992ED96}"/>
              </a:ext>
            </a:extLst>
          </p:cNvPr>
          <p:cNvSpPr txBox="1"/>
          <p:nvPr/>
        </p:nvSpPr>
        <p:spPr>
          <a:xfrm>
            <a:off x="742228" y="6030211"/>
            <a:ext cx="10048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**Respondent data manipulated to give order to selection.  Preceding number added prior to each answer type.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F4F84FE-7B46-492D-8CB4-A5E8A9B34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0222" y="1765164"/>
            <a:ext cx="5928004" cy="40477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EDEBD78-BAE5-4607-AFB5-FA9C81EBB8EE}"/>
              </a:ext>
            </a:extLst>
          </p:cNvPr>
          <p:cNvSpPr txBox="1"/>
          <p:nvPr/>
        </p:nvSpPr>
        <p:spPr>
          <a:xfrm>
            <a:off x="1344705" y="2766052"/>
            <a:ext cx="20055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Only includes respondents who indicated that they teach in question 2.</a:t>
            </a:r>
          </a:p>
        </p:txBody>
      </p:sp>
    </p:spTree>
    <p:extLst>
      <p:ext uri="{BB962C8B-B14F-4D97-AF65-F5344CB8AC3E}">
        <p14:creationId xmlns:p14="http://schemas.microsoft.com/office/powerpoint/2010/main" val="2875759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8A5278-5417-47CE-A10D-9E753E80D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14634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To what degree do you agree or disagree with the following statement with respect to the following members of our community: </a:t>
            </a:r>
            <a:br>
              <a:rPr lang="en-US" sz="1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1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 have felt a connection with this group during the pandemic:</a:t>
            </a:r>
          </a:p>
        </p:txBody>
      </p:sp>
      <p:grpSp>
        <p:nvGrpSpPr>
          <p:cNvPr id="19" name="Group 13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1C41EA4-72EC-490D-8DBA-23A88901969C}"/>
              </a:ext>
            </a:extLst>
          </p:cNvPr>
          <p:cNvSpPr txBox="1"/>
          <p:nvPr/>
        </p:nvSpPr>
        <p:spPr>
          <a:xfrm>
            <a:off x="767290" y="3383121"/>
            <a:ext cx="3582072" cy="27932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**Respondent data manipulated to give order to selection.  Preceding number added prior to each answer type.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5102A3-72A0-45DB-A00B-E9340BDF2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652" y="1130517"/>
            <a:ext cx="6642532" cy="401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102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xmlns="" id="{57845966-6EFC-468A-9CC7-BAB4B95854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6A2C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0">
            <a:extLst>
              <a:ext uri="{FF2B5EF4-FFF2-40B4-BE49-F238E27FC236}">
                <a16:creationId xmlns:a16="http://schemas.microsoft.com/office/drawing/2014/main" xmlns="" id="{75554383-98AF-4A47-BB65-705FAAA4BE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Freeform: Shape 12">
            <a:extLst>
              <a:ext uri="{FF2B5EF4-FFF2-40B4-BE49-F238E27FC236}">
                <a16:creationId xmlns:a16="http://schemas.microsoft.com/office/drawing/2014/main" xmlns="" id="{ADAD1991-FFD1-4E94-ABAB-7560D33008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FEF103-E004-4EEB-AB61-3021C76FB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955" y="1176793"/>
            <a:ext cx="3990998" cy="45481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24B6E8B-46B8-4F53-83AB-9C7A7F2CD88D}"/>
              </a:ext>
            </a:extLst>
          </p:cNvPr>
          <p:cNvSpPr txBox="1"/>
          <p:nvPr/>
        </p:nvSpPr>
        <p:spPr>
          <a:xfrm>
            <a:off x="237251" y="6221141"/>
            <a:ext cx="2234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Word Cloud of Question 30</a:t>
            </a:r>
          </a:p>
        </p:txBody>
      </p:sp>
    </p:spTree>
    <p:extLst>
      <p:ext uri="{BB962C8B-B14F-4D97-AF65-F5344CB8AC3E}">
        <p14:creationId xmlns:p14="http://schemas.microsoft.com/office/powerpoint/2010/main" val="153457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xmlns="" id="{73DE2CFE-42F2-48F0-8706-5264E012B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BCC975-3DAF-407F-A05C-A34267DF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Survey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1E8838-2900-496A-9FD5-14FEA587C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r>
              <a:rPr lang="en-US" sz="1200"/>
              <a:t>This survey was voluntarily undertaken and includes 56 respondents;</a:t>
            </a:r>
          </a:p>
          <a:p>
            <a:pPr lvl="1"/>
            <a:r>
              <a:rPr lang="en-US" sz="1200"/>
              <a:t>3 Administrators</a:t>
            </a:r>
          </a:p>
          <a:p>
            <a:pPr lvl="1"/>
            <a:r>
              <a:rPr lang="en-US" sz="1200"/>
              <a:t>39 Faculty</a:t>
            </a:r>
          </a:p>
          <a:p>
            <a:pPr lvl="2"/>
            <a:r>
              <a:rPr lang="en-US" sz="1200"/>
              <a:t>19: Grades K-5</a:t>
            </a:r>
          </a:p>
          <a:p>
            <a:pPr lvl="2"/>
            <a:r>
              <a:rPr lang="en-US" sz="1200"/>
              <a:t>8: Grades 6-8</a:t>
            </a:r>
            <a:endParaRPr lang="en-US" sz="1200" u="sng"/>
          </a:p>
          <a:p>
            <a:pPr lvl="2"/>
            <a:r>
              <a:rPr lang="en-US" sz="1200"/>
              <a:t>11: All Grades</a:t>
            </a:r>
            <a:endParaRPr lang="en-US" sz="1200" u="sng"/>
          </a:p>
          <a:p>
            <a:pPr lvl="2"/>
            <a:r>
              <a:rPr lang="en-US" sz="1200"/>
              <a:t>1: N/A</a:t>
            </a:r>
            <a:endParaRPr lang="en-US" sz="1200" u="sng"/>
          </a:p>
          <a:p>
            <a:pPr lvl="1"/>
            <a:r>
              <a:rPr lang="en-US" sz="1200"/>
              <a:t>12 Staff</a:t>
            </a:r>
          </a:p>
          <a:p>
            <a:pPr lvl="1"/>
            <a:r>
              <a:rPr lang="en-US" sz="1200"/>
              <a:t>2 Other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ED27158-C813-4A25-B75A-8CA593949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102" y="1097882"/>
            <a:ext cx="6903723" cy="453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61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F79A8B-E61D-4A57-B4F3-4CE26B4C0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Comfortable Returning Face-To-Face </a:t>
            </a:r>
            <a:br>
              <a:rPr lang="en-US"/>
            </a:br>
            <a:r>
              <a:rPr lang="en-US" sz="2800"/>
              <a:t>(With TMSA Implementing Safety Measures)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6DAA4C6-534E-466E-9A8B-EEFC8CB7F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202" y="2368506"/>
            <a:ext cx="5533574" cy="29541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8E0AB26-ADDC-46E4-A75D-EA4F79785F08}"/>
              </a:ext>
            </a:extLst>
          </p:cNvPr>
          <p:cNvSpPr txBox="1"/>
          <p:nvPr/>
        </p:nvSpPr>
        <p:spPr>
          <a:xfrm>
            <a:off x="777815" y="5960794"/>
            <a:ext cx="10048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**Respondent data manipulated to give order to selection.  Preceding number added prior to each answer type.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3E65742-2A3D-42E8-8EBA-46EDDC8AF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5910" y="2354454"/>
            <a:ext cx="5536028" cy="295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38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F79A8B-E61D-4A57-B4F3-4CE26B4C0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Approach Preferred – Rest of Semester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2CAC791F-BCCE-4051-8EDE-7B74BA374D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4174" y="1884122"/>
            <a:ext cx="5155852" cy="33089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BAC6F8C-83CB-4622-BED1-94C4B5AFEB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6575" y="1884122"/>
            <a:ext cx="4757225" cy="353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8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449B69-CD4A-4723-AD63-775A17EBF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“I feel well informed about the safety measures being taken to allow students to return.”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3073CC6-1C24-4DFA-B139-AC6F555FAE9E}"/>
              </a:ext>
            </a:extLst>
          </p:cNvPr>
          <p:cNvSpPr txBox="1"/>
          <p:nvPr/>
        </p:nvSpPr>
        <p:spPr>
          <a:xfrm>
            <a:off x="838200" y="5719313"/>
            <a:ext cx="10048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**Respondent data manipulated to give order to selection.  Preceding number added prior to each answer type.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CE76188-47E2-4C7D-8023-658D6C7CC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1528" y="2195849"/>
            <a:ext cx="5344513" cy="33337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4ED35B1-BDBA-422E-BFFC-68904D8ED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04" y="2195849"/>
            <a:ext cx="4980869" cy="32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93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27C57A-8586-4BEE-B9FC-1CE1AB561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“I have the materials and resources needed to perform my job safely at school during the pandemic.”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E3A96FC-3AEE-4E47-837D-550C8344B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544" y="2109290"/>
            <a:ext cx="5163872" cy="35486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1AAD023-A604-42D1-863D-EED7671CED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3586" y="2400594"/>
            <a:ext cx="5252067" cy="325732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D99EFD4-AAEC-481C-ADC6-81FBCBDAC2D8}"/>
              </a:ext>
            </a:extLst>
          </p:cNvPr>
          <p:cNvSpPr txBox="1"/>
          <p:nvPr/>
        </p:nvSpPr>
        <p:spPr>
          <a:xfrm>
            <a:off x="734544" y="5922635"/>
            <a:ext cx="10048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**Respondent data manipulated to give order to selection.  Preceding number added prior to each answer type.</a:t>
            </a:r>
          </a:p>
        </p:txBody>
      </p:sp>
    </p:spTree>
    <p:extLst>
      <p:ext uri="{BB962C8B-B14F-4D97-AF65-F5344CB8AC3E}">
        <p14:creationId xmlns:p14="http://schemas.microsoft.com/office/powerpoint/2010/main" val="2074792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4AC750-5452-4102-88FB-6B8510882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“How confident are you that you will be able to accomplish the following tasks when teaching in person during the pandemic? – Teaching effectively while following safety protocols.”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4B38B03-89A6-41E7-9E11-327517A21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459" y="2152716"/>
            <a:ext cx="5254839" cy="361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4282AA3-72ED-4F52-AA7D-E4F3D6B43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489" y="2415396"/>
            <a:ext cx="5205052" cy="3290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59B9E65-B0D3-4F6D-98BE-47DE718B8162}"/>
              </a:ext>
            </a:extLst>
          </p:cNvPr>
          <p:cNvSpPr txBox="1"/>
          <p:nvPr/>
        </p:nvSpPr>
        <p:spPr>
          <a:xfrm>
            <a:off x="734544" y="5922635"/>
            <a:ext cx="10048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**Respondent data manipulated to give order to selection.  Preceding number added prior to each answer type.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0A6D49C-CE36-4490-8EBD-7E550B60FC35}"/>
              </a:ext>
            </a:extLst>
          </p:cNvPr>
          <p:cNvSpPr txBox="1"/>
          <p:nvPr/>
        </p:nvSpPr>
        <p:spPr>
          <a:xfrm>
            <a:off x="734544" y="6185098"/>
            <a:ext cx="10048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*Example provided in survey is wearing a mask while teaching.</a:t>
            </a:r>
          </a:p>
        </p:txBody>
      </p:sp>
    </p:spTree>
    <p:extLst>
      <p:ext uri="{BB962C8B-B14F-4D97-AF65-F5344CB8AC3E}">
        <p14:creationId xmlns:p14="http://schemas.microsoft.com/office/powerpoint/2010/main" val="198114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4AC750-5452-4102-88FB-6B8510882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“How confident are you that you will be able to accomplish the following tasks when teaching in person during the pandemic? – Managing/enforcing safety protocols among students.”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59B9E65-B0D3-4F6D-98BE-47DE718B8162}"/>
              </a:ext>
            </a:extLst>
          </p:cNvPr>
          <p:cNvSpPr txBox="1"/>
          <p:nvPr/>
        </p:nvSpPr>
        <p:spPr>
          <a:xfrm>
            <a:off x="734544" y="5922635"/>
            <a:ext cx="10048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**Respondent data manipulated to give order to selection.  Preceding number added prior to each answer type.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BE4F442-8A3A-460A-AF07-26AC85417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543" y="2432649"/>
            <a:ext cx="4758211" cy="32090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7913990-48FD-4C5A-AE48-9E526D67B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494" y="2432647"/>
            <a:ext cx="5115306" cy="320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8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4AC750-5452-4102-88FB-6B8510882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“How prepared are you to address the following needs of students?  Ensuring students are on track academically.”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59B9E65-B0D3-4F6D-98BE-47DE718B8162}"/>
              </a:ext>
            </a:extLst>
          </p:cNvPr>
          <p:cNvSpPr txBox="1"/>
          <p:nvPr/>
        </p:nvSpPr>
        <p:spPr>
          <a:xfrm>
            <a:off x="734544" y="5922635"/>
            <a:ext cx="10048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**Respondent data manipulated to give order to selection.  Preceding number added prior to each answer type.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5B5E4AA-B110-44AA-8580-BA55D6B11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11" y="2268747"/>
            <a:ext cx="5053849" cy="34162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26C9603-00C5-4445-AB59-4D342A82CF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076" y="2398142"/>
            <a:ext cx="5172704" cy="322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87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703</Words>
  <Application>Microsoft Macintosh PowerPoint</Application>
  <PresentationFormat>Custom</PresentationFormat>
  <Paragraphs>48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Employee Survey Results</vt:lpstr>
      <vt:lpstr>Survey Context</vt:lpstr>
      <vt:lpstr>Comfortable Returning Face-To-Face  (With TMSA Implementing Safety Measures)</vt:lpstr>
      <vt:lpstr>Learning Approach Preferred – Rest of Semester</vt:lpstr>
      <vt:lpstr>“I feel well informed about the safety measures being taken to allow students to return.”</vt:lpstr>
      <vt:lpstr>“I have the materials and resources needed to perform my job safely at school during the pandemic.”</vt:lpstr>
      <vt:lpstr>“How confident are you that you will be able to accomplish the following tasks when teaching in person during the pandemic? – Teaching effectively while following safety protocols.”</vt:lpstr>
      <vt:lpstr>“How confident are you that you will be able to accomplish the following tasks when teaching in person during the pandemic? – Managing/enforcing safety protocols among students.”</vt:lpstr>
      <vt:lpstr>“How prepared are you to address the following needs of students?  Ensuring students are on track academically.”</vt:lpstr>
      <vt:lpstr>Overlay of Preparedness – Academic Delivery and Comfort Returning</vt:lpstr>
      <vt:lpstr>“How prepared are you to address the following needs of students?  Supporting Student’s Social and Emotional Needs.”</vt:lpstr>
      <vt:lpstr>“How prepared are you to address the following needs of students?  Handling Student Behavioral Issues.”</vt:lpstr>
      <vt:lpstr>“As you think about future learning, to what degree are you able to successfully partner with parents/Families to support student learning?”</vt:lpstr>
      <vt:lpstr>How can our school best support you in your role as school reopens?</vt:lpstr>
      <vt:lpstr>Which of the following challenges have you encountered while working remotely? Please select all that apply.</vt:lpstr>
      <vt:lpstr>To what extent is the pandemic negatively impacting the following areas of your life?  Health, Personal, Social, Professional</vt:lpstr>
      <vt:lpstr>Please rate the effectiveness of the availability of mental health supports for teachers.</vt:lpstr>
      <vt:lpstr>To what degree do you agree or disagree with the following statement with respect to the following members of our community:  I have felt a connection with this group during the pandemic: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Survey Results</dc:title>
  <dc:creator>Foster II, Mitch</dc:creator>
  <cp:lastModifiedBy>Ishmael</cp:lastModifiedBy>
  <cp:revision>1</cp:revision>
  <dcterms:created xsi:type="dcterms:W3CDTF">2021-02-28T18:58:31Z</dcterms:created>
  <dcterms:modified xsi:type="dcterms:W3CDTF">2021-03-17T19:58:41Z</dcterms:modified>
</cp:coreProperties>
</file>