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7" r:id="rId2"/>
    <p:sldId id="285" r:id="rId3"/>
    <p:sldId id="279" r:id="rId4"/>
    <p:sldId id="267" r:id="rId5"/>
    <p:sldId id="275" r:id="rId6"/>
    <p:sldId id="290" r:id="rId7"/>
    <p:sldId id="272" r:id="rId8"/>
    <p:sldId id="292" r:id="rId9"/>
    <p:sldId id="293" r:id="rId10"/>
    <p:sldId id="284" r:id="rId11"/>
  </p:sldIdLst>
  <p:sldSz cx="10058400" cy="7467600"/>
  <p:notesSz cx="7023100" cy="9309100"/>
  <p:defaultTextStyle>
    <a:defPPr>
      <a:defRPr lang="en-US"/>
    </a:defPPr>
    <a:lvl1pPr marL="0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684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369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053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2737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3420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4105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4789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5474" algn="l" defTabSz="100136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52">
          <p15:clr>
            <a:srgbClr val="A4A3A4"/>
          </p15:clr>
        </p15:guide>
        <p15:guide id="4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1785" autoAdjust="0"/>
  </p:normalViewPr>
  <p:slideViewPr>
    <p:cSldViewPr>
      <p:cViewPr varScale="1">
        <p:scale>
          <a:sx n="42" d="100"/>
          <a:sy n="42" d="100"/>
        </p:scale>
        <p:origin x="1200" y="48"/>
      </p:cViewPr>
      <p:guideLst>
        <p:guide orient="horz" pos="2160"/>
        <p:guide pos="2880"/>
        <p:guide orient="horz" pos="235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978" cy="465773"/>
          </a:xfrm>
          <a:prstGeom prst="rect">
            <a:avLst/>
          </a:prstGeom>
        </p:spPr>
        <p:txBody>
          <a:bodyPr vert="horz" lIns="91514" tIns="45760" rIns="91514" bIns="457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8" cy="465773"/>
          </a:xfrm>
          <a:prstGeom prst="rect">
            <a:avLst/>
          </a:prstGeom>
        </p:spPr>
        <p:txBody>
          <a:bodyPr vert="horz" lIns="91514" tIns="45760" rIns="91514" bIns="45760" rtlCol="0"/>
          <a:lstStyle>
            <a:lvl1pPr algn="r">
              <a:defRPr sz="1200"/>
            </a:lvl1pPr>
          </a:lstStyle>
          <a:p>
            <a:fld id="{6B1F60E5-97C2-4CF8-B291-DE23A786F38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41"/>
            <a:ext cx="3043978" cy="465773"/>
          </a:xfrm>
          <a:prstGeom prst="rect">
            <a:avLst/>
          </a:prstGeom>
        </p:spPr>
        <p:txBody>
          <a:bodyPr vert="horz" lIns="91514" tIns="45760" rIns="91514" bIns="457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41"/>
            <a:ext cx="3043978" cy="465773"/>
          </a:xfrm>
          <a:prstGeom prst="rect">
            <a:avLst/>
          </a:prstGeom>
        </p:spPr>
        <p:txBody>
          <a:bodyPr vert="horz" lIns="91514" tIns="45760" rIns="91514" bIns="45760" rtlCol="0" anchor="b"/>
          <a:lstStyle>
            <a:lvl1pPr algn="r">
              <a:defRPr sz="1200"/>
            </a:lvl1pPr>
          </a:lstStyle>
          <a:p>
            <a:fld id="{62754D87-B4B1-456C-B892-B9033B2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1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43343" cy="467071"/>
          </a:xfrm>
          <a:prstGeom prst="rect">
            <a:avLst/>
          </a:prstGeom>
        </p:spPr>
        <p:txBody>
          <a:bodyPr vert="horz" lIns="93190" tIns="46594" rIns="93190" bIns="465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4"/>
            <a:ext cx="3043343" cy="467071"/>
          </a:xfrm>
          <a:prstGeom prst="rect">
            <a:avLst/>
          </a:prstGeom>
        </p:spPr>
        <p:txBody>
          <a:bodyPr vert="horz" lIns="93190" tIns="46594" rIns="93190" bIns="46594" rtlCol="0"/>
          <a:lstStyle>
            <a:lvl1pPr algn="r">
              <a:defRPr sz="1200"/>
            </a:lvl1pPr>
          </a:lstStyle>
          <a:p>
            <a:fld id="{A9E1C87E-3405-4051-A3E0-D4A8BB15CA0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63638"/>
            <a:ext cx="42291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0" tIns="46594" rIns="93190" bIns="465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12"/>
            <a:ext cx="5618480" cy="3665459"/>
          </a:xfrm>
          <a:prstGeom prst="rect">
            <a:avLst/>
          </a:prstGeom>
        </p:spPr>
        <p:txBody>
          <a:bodyPr vert="horz" lIns="93190" tIns="46594" rIns="93190" bIns="4659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3"/>
            <a:ext cx="3043343" cy="467070"/>
          </a:xfrm>
          <a:prstGeom prst="rect">
            <a:avLst/>
          </a:prstGeom>
        </p:spPr>
        <p:txBody>
          <a:bodyPr vert="horz" lIns="93190" tIns="46594" rIns="93190" bIns="465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33"/>
            <a:ext cx="3043343" cy="467070"/>
          </a:xfrm>
          <a:prstGeom prst="rect">
            <a:avLst/>
          </a:prstGeom>
        </p:spPr>
        <p:txBody>
          <a:bodyPr vert="horz" lIns="93190" tIns="46594" rIns="93190" bIns="46594" rtlCol="0" anchor="b"/>
          <a:lstStyle>
            <a:lvl1pPr algn="r">
              <a:defRPr sz="1200"/>
            </a:lvl1pPr>
          </a:lstStyle>
          <a:p>
            <a:fld id="{7F1C1F79-D22C-4A2A-A289-844A18A1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0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684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1369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2053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2737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3420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4105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4789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5474" algn="l" defTabSz="10013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319799"/>
            <a:ext cx="8549640" cy="16006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231642"/>
            <a:ext cx="7040880" cy="1908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2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4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0EF5-2685-4010-88B3-7731E34E6447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9BFF-58E2-42CA-BF91-B25BDCE3CAB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9054"/>
            <a:ext cx="2263140" cy="63716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9054"/>
            <a:ext cx="6621780" cy="63716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303-F233-4214-B60B-AA5D4F4447FA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39A2-64E3-4507-B068-7F4119BB951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98625"/>
            <a:ext cx="8549640" cy="148314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65091"/>
            <a:ext cx="8549640" cy="1633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6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0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27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3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4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47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54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BEC-AF23-4F3D-A82A-F02D23BBDA7D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42443"/>
            <a:ext cx="4442460" cy="492827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42443"/>
            <a:ext cx="4442460" cy="492827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2BD0-83B5-4F05-B77E-7CA42FFC4902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71567"/>
            <a:ext cx="4444207" cy="69663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684" indent="0">
              <a:buNone/>
              <a:defRPr sz="2200" b="1"/>
            </a:lvl2pPr>
            <a:lvl3pPr marL="1001369" indent="0">
              <a:buNone/>
              <a:defRPr sz="2000" b="1"/>
            </a:lvl3pPr>
            <a:lvl4pPr marL="1502053" indent="0">
              <a:buNone/>
              <a:defRPr sz="1800" b="1"/>
            </a:lvl4pPr>
            <a:lvl5pPr marL="2002737" indent="0">
              <a:buNone/>
              <a:defRPr sz="1800" b="1"/>
            </a:lvl5pPr>
            <a:lvl6pPr marL="2503420" indent="0">
              <a:buNone/>
              <a:defRPr sz="1800" b="1"/>
            </a:lvl6pPr>
            <a:lvl7pPr marL="3004105" indent="0">
              <a:buNone/>
              <a:defRPr sz="1800" b="1"/>
            </a:lvl7pPr>
            <a:lvl8pPr marL="3504789" indent="0">
              <a:buNone/>
              <a:defRPr sz="1800" b="1"/>
            </a:lvl8pPr>
            <a:lvl9pPr marL="400547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68197"/>
            <a:ext cx="4444207" cy="43025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2" y="1671567"/>
            <a:ext cx="4445953" cy="69663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684" indent="0">
              <a:buNone/>
              <a:defRPr sz="2200" b="1"/>
            </a:lvl2pPr>
            <a:lvl3pPr marL="1001369" indent="0">
              <a:buNone/>
              <a:defRPr sz="2000" b="1"/>
            </a:lvl3pPr>
            <a:lvl4pPr marL="1502053" indent="0">
              <a:buNone/>
              <a:defRPr sz="1800" b="1"/>
            </a:lvl4pPr>
            <a:lvl5pPr marL="2002737" indent="0">
              <a:buNone/>
              <a:defRPr sz="1800" b="1"/>
            </a:lvl5pPr>
            <a:lvl6pPr marL="2503420" indent="0">
              <a:buNone/>
              <a:defRPr sz="1800" b="1"/>
            </a:lvl6pPr>
            <a:lvl7pPr marL="3004105" indent="0">
              <a:buNone/>
              <a:defRPr sz="1800" b="1"/>
            </a:lvl7pPr>
            <a:lvl8pPr marL="3504789" indent="0">
              <a:buNone/>
              <a:defRPr sz="1800" b="1"/>
            </a:lvl8pPr>
            <a:lvl9pPr marL="400547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2" y="2368197"/>
            <a:ext cx="4445953" cy="43025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7B8C-9C08-4730-80E5-4B32AB226234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BC99-C326-4A60-BA00-6DB20A828A05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9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3EDF-32A6-45AD-9BB7-2DA76408E7EA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1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297322"/>
            <a:ext cx="3309144" cy="126534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7324"/>
            <a:ext cx="5622925" cy="6373390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562665"/>
            <a:ext cx="3309144" cy="5108046"/>
          </a:xfrm>
        </p:spPr>
        <p:txBody>
          <a:bodyPr/>
          <a:lstStyle>
            <a:lvl1pPr marL="0" indent="0">
              <a:buNone/>
              <a:defRPr sz="1500"/>
            </a:lvl1pPr>
            <a:lvl2pPr marL="500684" indent="0">
              <a:buNone/>
              <a:defRPr sz="1300"/>
            </a:lvl2pPr>
            <a:lvl3pPr marL="1001369" indent="0">
              <a:buNone/>
              <a:defRPr sz="1100"/>
            </a:lvl3pPr>
            <a:lvl4pPr marL="1502053" indent="0">
              <a:buNone/>
              <a:defRPr sz="1000"/>
            </a:lvl4pPr>
            <a:lvl5pPr marL="2002737" indent="0">
              <a:buNone/>
              <a:defRPr sz="1000"/>
            </a:lvl5pPr>
            <a:lvl6pPr marL="2503420" indent="0">
              <a:buNone/>
              <a:defRPr sz="1000"/>
            </a:lvl6pPr>
            <a:lvl7pPr marL="3004105" indent="0">
              <a:buNone/>
              <a:defRPr sz="1000"/>
            </a:lvl7pPr>
            <a:lvl8pPr marL="3504789" indent="0">
              <a:buNone/>
              <a:defRPr sz="1000"/>
            </a:lvl8pPr>
            <a:lvl9pPr marL="400547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C1C2-9210-4A1E-AD41-F0199C132399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227322"/>
            <a:ext cx="6035040" cy="6171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67244"/>
            <a:ext cx="6035040" cy="4480560"/>
          </a:xfrm>
        </p:spPr>
        <p:txBody>
          <a:bodyPr/>
          <a:lstStyle>
            <a:lvl1pPr marL="0" indent="0">
              <a:buNone/>
              <a:defRPr sz="3500"/>
            </a:lvl1pPr>
            <a:lvl2pPr marL="500684" indent="0">
              <a:buNone/>
              <a:defRPr sz="3100"/>
            </a:lvl2pPr>
            <a:lvl3pPr marL="1001369" indent="0">
              <a:buNone/>
              <a:defRPr sz="2600"/>
            </a:lvl3pPr>
            <a:lvl4pPr marL="1502053" indent="0">
              <a:buNone/>
              <a:defRPr sz="2200"/>
            </a:lvl4pPr>
            <a:lvl5pPr marL="2002737" indent="0">
              <a:buNone/>
              <a:defRPr sz="2200"/>
            </a:lvl5pPr>
            <a:lvl6pPr marL="2503420" indent="0">
              <a:buNone/>
              <a:defRPr sz="2200"/>
            </a:lvl6pPr>
            <a:lvl7pPr marL="3004105" indent="0">
              <a:buNone/>
              <a:defRPr sz="2200"/>
            </a:lvl7pPr>
            <a:lvl8pPr marL="3504789" indent="0">
              <a:buNone/>
              <a:defRPr sz="2200"/>
            </a:lvl8pPr>
            <a:lvl9pPr marL="400547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844437"/>
            <a:ext cx="6035040" cy="876405"/>
          </a:xfrm>
        </p:spPr>
        <p:txBody>
          <a:bodyPr/>
          <a:lstStyle>
            <a:lvl1pPr marL="0" indent="0">
              <a:buNone/>
              <a:defRPr sz="1500"/>
            </a:lvl1pPr>
            <a:lvl2pPr marL="500684" indent="0">
              <a:buNone/>
              <a:defRPr sz="1300"/>
            </a:lvl2pPr>
            <a:lvl3pPr marL="1001369" indent="0">
              <a:buNone/>
              <a:defRPr sz="1100"/>
            </a:lvl3pPr>
            <a:lvl4pPr marL="1502053" indent="0">
              <a:buNone/>
              <a:defRPr sz="1000"/>
            </a:lvl4pPr>
            <a:lvl5pPr marL="2002737" indent="0">
              <a:buNone/>
              <a:defRPr sz="1000"/>
            </a:lvl5pPr>
            <a:lvl6pPr marL="2503420" indent="0">
              <a:buNone/>
              <a:defRPr sz="1000"/>
            </a:lvl6pPr>
            <a:lvl7pPr marL="3004105" indent="0">
              <a:buNone/>
              <a:defRPr sz="1000"/>
            </a:lvl7pPr>
            <a:lvl8pPr marL="3504789" indent="0">
              <a:buNone/>
              <a:defRPr sz="1000"/>
            </a:lvl8pPr>
            <a:lvl9pPr marL="400547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013B-91CD-4DE8-896C-5B86D44A3E61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9050"/>
            <a:ext cx="9052560" cy="1244600"/>
          </a:xfrm>
          <a:prstGeom prst="rect">
            <a:avLst/>
          </a:prstGeom>
        </p:spPr>
        <p:txBody>
          <a:bodyPr vert="horz" lIns="100136" tIns="50069" rIns="100136" bIns="5006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42443"/>
            <a:ext cx="9052560" cy="4928271"/>
          </a:xfrm>
          <a:prstGeom prst="rect">
            <a:avLst/>
          </a:prstGeom>
        </p:spPr>
        <p:txBody>
          <a:bodyPr vert="horz" lIns="100136" tIns="50069" rIns="100136" bIns="5006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921362"/>
            <a:ext cx="2346960" cy="397581"/>
          </a:xfrm>
          <a:prstGeom prst="rect">
            <a:avLst/>
          </a:prstGeom>
        </p:spPr>
        <p:txBody>
          <a:bodyPr vert="horz" lIns="100136" tIns="50069" rIns="100136" bIns="5006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2668-9AFD-4FD0-9FD0-AC511BB676FD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921362"/>
            <a:ext cx="3185160" cy="397581"/>
          </a:xfrm>
          <a:prstGeom prst="rect">
            <a:avLst/>
          </a:prstGeom>
        </p:spPr>
        <p:txBody>
          <a:bodyPr vert="horz" lIns="100136" tIns="50069" rIns="100136" bIns="5006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921362"/>
            <a:ext cx="2346960" cy="397581"/>
          </a:xfrm>
          <a:prstGeom prst="rect">
            <a:avLst/>
          </a:prstGeom>
        </p:spPr>
        <p:txBody>
          <a:bodyPr vert="horz" lIns="100136" tIns="50069" rIns="100136" bIns="5006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B989-1B3C-4B3F-AE90-840D8F1BA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1001369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513" indent="-375513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3612" indent="-312927" algn="l" defTabSz="1001369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1711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394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3078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3763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4447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132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5816" indent="-250342" algn="l" defTabSz="10013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684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369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053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737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3420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4105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4789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5474" algn="l" defTabSz="10013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46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2819400"/>
            <a:ext cx="8458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/>
              <a:t>CFO Financial Report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4419600"/>
            <a:ext cx="4953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February 2020 Financial Reporting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March 24, 2020</a:t>
            </a:r>
          </a:p>
        </p:txBody>
      </p:sp>
    </p:spTree>
    <p:extLst>
      <p:ext uri="{BB962C8B-B14F-4D97-AF65-F5344CB8AC3E}">
        <p14:creationId xmlns:p14="http://schemas.microsoft.com/office/powerpoint/2010/main" val="259496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09891" y="7117216"/>
            <a:ext cx="944880" cy="384743"/>
          </a:xfrm>
        </p:spPr>
        <p:txBody>
          <a:bodyPr/>
          <a:lstStyle/>
          <a:p>
            <a:fld id="{0B353EDF-32A6-45AD-9BB7-2DA76408E7EA}" type="datetime1">
              <a:rPr lang="en-US" sz="1000" smtClean="0"/>
              <a:t>3/24/2020</a:t>
            </a:fld>
            <a:endParaRPr lang="en-US" sz="10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989" y="6293921"/>
            <a:ext cx="4168240" cy="792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13625C-4C46-464B-AD8D-A5D2074DD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5" y="228600"/>
            <a:ext cx="9710057" cy="705921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9A5AA8-4154-4FFD-83F3-B8C0A7D8A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989" y="2743200"/>
            <a:ext cx="4168240" cy="354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52" y="0"/>
            <a:ext cx="10138352" cy="7467600"/>
          </a:xfrm>
        </p:spPr>
      </p:pic>
      <p:sp>
        <p:nvSpPr>
          <p:cNvPr id="2" name="Rectangle 1"/>
          <p:cNvSpPr/>
          <p:nvPr/>
        </p:nvSpPr>
        <p:spPr>
          <a:xfrm>
            <a:off x="262247" y="1066800"/>
            <a:ext cx="9677400" cy="5670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Board Meeting:  February 2020</a:t>
            </a:r>
            <a:endParaRPr lang="en-US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600" b="1" dirty="0">
                <a:ea typeface="Calibri"/>
                <a:cs typeface="Times New Roman"/>
              </a:rPr>
              <a:t>CFO Report</a:t>
            </a:r>
            <a:endParaRPr lang="en-US" sz="1600" dirty="0">
              <a:ea typeface="Calibri"/>
              <a:cs typeface="Times New Roman"/>
            </a:endParaRPr>
          </a:p>
          <a:p>
            <a:pPr algn="ctr">
              <a:lnSpc>
                <a:spcPts val="600"/>
              </a:lnSpc>
            </a:pPr>
            <a:r>
              <a:rPr lang="en-US" sz="1400" b="1" dirty="0"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ea typeface="Calibri"/>
                <a:cs typeface="Times New Roman"/>
              </a:rPr>
              <a:t>Monthly Financials: 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a typeface="Calibri"/>
                <a:cs typeface="Times New Roman"/>
              </a:rPr>
              <a:t>Presentation of the February 2020 Financials.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a typeface="Calibri"/>
                <a:cs typeface="Times New Roman"/>
              </a:rPr>
              <a:t>Requesting approval of the February 2020 financials presented during the March 24, 2020 board meeting.</a:t>
            </a:r>
          </a:p>
          <a:p>
            <a:pPr algn="ctr">
              <a:lnSpc>
                <a:spcPct val="115000"/>
              </a:lnSpc>
            </a:pPr>
            <a:r>
              <a:rPr lang="en-US" sz="1400" b="1" dirty="0"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a typeface="Calibri"/>
                <a:cs typeface="Times New Roman"/>
              </a:rPr>
              <a:t>KIRKWOOD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ea typeface="Calibri"/>
                <a:cs typeface="Times New Roman"/>
              </a:rPr>
              <a:t>FY20 Amended Budget: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ea typeface="Calibri"/>
                <a:cs typeface="Times New Roman"/>
              </a:rPr>
              <a:t> The FY20 Amended Budget was approved during the February 25, 2020 board meeting.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ea typeface="Calibri"/>
                <a:cs typeface="Times New Roman"/>
              </a:rPr>
              <a:t>Human Resources: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/>
              <a:t>Continuing to focus on recruiting – utilizing GCSA, </a:t>
            </a:r>
            <a:r>
              <a:rPr lang="en-US" sz="1400" dirty="0" err="1"/>
              <a:t>MightyRecruiter</a:t>
            </a:r>
            <a:r>
              <a:rPr lang="en-US" sz="1400" dirty="0"/>
              <a:t> (our ATS) and Indeed.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/>
              <a:t>Due to the school closing, the issuance and return of contracts was adjusted, however contracts have been issued.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/>
              <a:t>Due to COVID-19 we will be revamping the hiring/recruiting process. We plan on utilizing technology as much as we can (IE. Google Hangouts, Paycor Onboarding Feature).</a:t>
            </a:r>
          </a:p>
          <a:p>
            <a:pPr>
              <a:lnSpc>
                <a:spcPct val="115000"/>
              </a:lnSpc>
            </a:pP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ea typeface="Calibri"/>
                <a:cs typeface="Times New Roman"/>
              </a:rPr>
              <a:t>Admissions and Data Management: 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a typeface="Calibri"/>
                <a:cs typeface="Times New Roman"/>
              </a:rPr>
              <a:t>Enrollment at February 2020 was </a:t>
            </a:r>
            <a:r>
              <a:rPr lang="en-US" sz="1400" dirty="0">
                <a:solidFill>
                  <a:srgbClr val="FF0000"/>
                </a:solidFill>
                <a:ea typeface="Calibri"/>
                <a:cs typeface="Times New Roman"/>
              </a:rPr>
              <a:t>471</a:t>
            </a:r>
            <a:r>
              <a:rPr lang="en-US" sz="1400" dirty="0">
                <a:ea typeface="Calibri"/>
                <a:cs typeface="Times New Roman"/>
              </a:rPr>
              <a:t> FTEs. Current re-enrolled scholars for FY21 is </a:t>
            </a:r>
            <a:r>
              <a:rPr lang="en-US" sz="1400" dirty="0">
                <a:solidFill>
                  <a:srgbClr val="FF0000"/>
                </a:solidFill>
                <a:ea typeface="Calibri"/>
                <a:cs typeface="Times New Roman"/>
              </a:rPr>
              <a:t>389</a:t>
            </a:r>
            <a:r>
              <a:rPr lang="en-US" sz="1400" dirty="0">
                <a:ea typeface="Calibri"/>
                <a:cs typeface="Times New Roman"/>
              </a:rPr>
              <a:t>.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cs typeface="Times New Roman"/>
              </a:rPr>
              <a:t>The lottery drawing was held March 14, 2020. All families have been notified of their status.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956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5885" cy="7467600"/>
          </a:xfrm>
        </p:spPr>
      </p:pic>
      <p:sp>
        <p:nvSpPr>
          <p:cNvPr id="3" name="Rectangle 2"/>
          <p:cNvSpPr/>
          <p:nvPr/>
        </p:nvSpPr>
        <p:spPr>
          <a:xfrm>
            <a:off x="152400" y="1371600"/>
            <a:ext cx="9753600" cy="235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138 scholars confirmed from the lottery. Applications will re-open for new applicants the week of March 23, 2020.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 Record, Student Class, and FTE are currently underway.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b="1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i="1" dirty="0">
                <a:ea typeface="Calibri"/>
                <a:cs typeface="Times New Roman"/>
              </a:rPr>
              <a:t>Resource and Development:</a:t>
            </a:r>
            <a:endParaRPr lang="en-US" sz="1400" dirty="0">
              <a:ea typeface="Calibri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Resource Development submitted a plan called Vision 2025 which is designed to raise $2Million by 2025.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Funding proposal was submitted to the Tyler Perry Foundation to support our Performing Arts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PLTW grant for $30K submitted has been suspended due to the Coronavirus pandemic.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Resource Development has adjusted its fundraising efforts during this shutdown; only seeking funds from public figures and those of high net worth.</a:t>
            </a:r>
          </a:p>
        </p:txBody>
      </p:sp>
    </p:spTree>
    <p:extLst>
      <p:ext uri="{BB962C8B-B14F-4D97-AF65-F5344CB8AC3E}">
        <p14:creationId xmlns:p14="http://schemas.microsoft.com/office/powerpoint/2010/main" val="305278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13421" y="7010400"/>
            <a:ext cx="990600" cy="228600"/>
          </a:xfrm>
        </p:spPr>
        <p:txBody>
          <a:bodyPr/>
          <a:lstStyle/>
          <a:p>
            <a:pPr algn="r"/>
            <a:fld id="{F479CEFD-56A9-4004-9CD5-48BDD81B5506}" type="datetime1">
              <a:rPr lang="en-US" sz="1000" smtClean="0"/>
              <a:pPr algn="r"/>
              <a:t>3/24/2020</a:t>
            </a:fld>
            <a:endParaRPr lang="en-US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E7475E-C584-43AF-B212-DB90DBBA9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9601200" cy="7010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559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1599" y="7070019"/>
            <a:ext cx="910629" cy="397581"/>
          </a:xfrm>
        </p:spPr>
        <p:txBody>
          <a:bodyPr/>
          <a:lstStyle/>
          <a:p>
            <a:pPr algn="r"/>
            <a:fld id="{CA2539A2-64E3-4507-B068-7F4119BB9510}" type="datetime1">
              <a:rPr lang="en-US" sz="1000" smtClean="0"/>
              <a:pPr algn="r"/>
              <a:t>3/24/2020</a:t>
            </a:fld>
            <a:endParaRPr lang="en-US" sz="1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04EC6F-1EB7-46F3-84CA-FADBAD3BC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1"/>
            <a:ext cx="9677400" cy="3581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50E1BA-94D4-436F-8F82-F458610CA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14" y="3792847"/>
            <a:ext cx="9662886" cy="352235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09551F0-636B-4F75-8F86-981A3C315B2F}"/>
              </a:ext>
            </a:extLst>
          </p:cNvPr>
          <p:cNvSpPr/>
          <p:nvPr/>
        </p:nvSpPr>
        <p:spPr>
          <a:xfrm>
            <a:off x="235857" y="3409614"/>
            <a:ext cx="21467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Note: Favorable/(Unfavorable) Variance</a:t>
            </a:r>
            <a:r>
              <a:rPr lang="en-US" sz="9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08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9831B-F3C6-48FA-90E0-31567965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05256" y="7116409"/>
            <a:ext cx="944880" cy="397581"/>
          </a:xfrm>
        </p:spPr>
        <p:txBody>
          <a:bodyPr/>
          <a:lstStyle/>
          <a:p>
            <a:fld id="{0B353EDF-32A6-45AD-9BB7-2DA76408E7EA}" type="datetime1">
              <a:rPr lang="en-US" smtClean="0"/>
              <a:t>3/24/2020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490875-6A1A-42AA-90BB-680FE63A7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40" y="152400"/>
            <a:ext cx="9212891" cy="3429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C3C0AD-2641-4CD5-9ED1-3C4D5A352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40" y="3665945"/>
            <a:ext cx="9212891" cy="3429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7176CB-3DF1-4766-8654-9266CDC8D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69" y="7089615"/>
            <a:ext cx="8425402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5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0" y="7010400"/>
            <a:ext cx="800100" cy="304800"/>
          </a:xfrm>
        </p:spPr>
        <p:txBody>
          <a:bodyPr/>
          <a:lstStyle/>
          <a:p>
            <a:r>
              <a:rPr lang="en-US" sz="1000" dirty="0"/>
              <a:t> </a:t>
            </a:r>
          </a:p>
          <a:p>
            <a:pPr algn="r"/>
            <a:fld id="{369E82D5-957F-49A5-AA06-FC04C6938AF0}" type="datetime1">
              <a:rPr lang="en-US" sz="1000" smtClean="0"/>
              <a:pPr algn="r"/>
              <a:t>3/24/2020</a:t>
            </a:fld>
            <a:endParaRPr lang="en-US" sz="1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657E59-4448-4D40-9215-2A82ECB8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2" y="3198135"/>
            <a:ext cx="5130013" cy="41932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7B3DDD1-2DAD-4795-8947-B7D5B6836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735" y="236013"/>
            <a:ext cx="4660943" cy="371649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5D1361-BCAD-4A46-81BD-31BD69B09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722" y="236014"/>
            <a:ext cx="5130013" cy="29621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EE9BA8-DF60-479C-8BBC-29B3D07120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757" y="3952504"/>
            <a:ext cx="4679086" cy="343889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850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21F91-82F2-490A-8AE3-5596FCF805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29700" y="7083866"/>
            <a:ext cx="990600" cy="397581"/>
          </a:xfrm>
        </p:spPr>
        <p:txBody>
          <a:bodyPr/>
          <a:lstStyle/>
          <a:p>
            <a:fld id="{0B353EDF-32A6-45AD-9BB7-2DA76408E7EA}" type="datetime1">
              <a:rPr lang="en-US" smtClean="0"/>
              <a:t>3/24/2020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87034B-99B5-4BE9-A032-90A0A81CB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582"/>
            <a:ext cx="4191000" cy="70770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54791D-E336-4537-9ABE-D3241748A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071" y="222478"/>
            <a:ext cx="3962400" cy="70770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607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A9AC8-CB84-48DB-B5C8-6B7F8F2E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3EDF-32A6-45AD-9BB7-2DA76408E7EA}" type="datetime1">
              <a:rPr lang="en-US" smtClean="0"/>
              <a:t>3/24/2020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8E187E-4A57-4226-93CB-943E5AFB7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8382000" cy="517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2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54</Words>
  <Application>Microsoft Office PowerPoint</Application>
  <PresentationFormat>Custom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CFO</dc:creator>
  <cp:lastModifiedBy>Henderson, Kanethia L</cp:lastModifiedBy>
  <cp:revision>289</cp:revision>
  <cp:lastPrinted>2020-01-28T20:55:55Z</cp:lastPrinted>
  <dcterms:created xsi:type="dcterms:W3CDTF">2018-10-18T01:25:03Z</dcterms:created>
  <dcterms:modified xsi:type="dcterms:W3CDTF">2020-03-24T23:51:54Z</dcterms:modified>
</cp:coreProperties>
</file>