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286" r:id="rId4"/>
    <p:sldId id="287" r:id="rId5"/>
    <p:sldId id="288" r:id="rId6"/>
    <p:sldId id="292" r:id="rId7"/>
    <p:sldId id="289" r:id="rId8"/>
    <p:sldId id="294" r:id="rId9"/>
    <p:sldId id="295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2687F2-0BA3-45CF-A796-36B428BA86EE}">
          <p14:sldIdLst>
            <p14:sldId id="256"/>
            <p14:sldId id="293"/>
            <p14:sldId id="286"/>
            <p14:sldId id="287"/>
            <p14:sldId id="288"/>
            <p14:sldId id="292"/>
            <p14:sldId id="289"/>
            <p14:sldId id="294"/>
            <p14:sldId id="295"/>
            <p14:sldId id="290"/>
            <p14:sldId id="291"/>
          </p14:sldIdLst>
        </p14:section>
        <p14:section name="Untitled Section" id="{F8BE652D-D1E2-458A-8607-F7A751C8F6C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-Shenda Covington PhD EdD" initials="CCPE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736"/>
    <a:srgbClr val="475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2" d="100"/>
          <a:sy n="72" d="100"/>
        </p:scale>
        <p:origin x="50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1T10:48:52.303" idx="1">
    <p:pos x="5248" y="3568"/>
    <p:text>I would add a picture of the scholars to this page for personalization.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987E0-DF0E-B248-9FFD-B560F31035EE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840DD-AC03-EC42-91FC-01DA9CB8A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8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1AD3-B92A-4041-8BEB-3528B79A1DC1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D7C4A-53C2-4A93-B717-F04BEBB63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7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D7C4A-53C2-4A93-B717-F04BEBB63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Bell MT" panose="020205030603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16712743-BE69-4DBB-9306-EB96F14B792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0607"/>
            <a:ext cx="41148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D1F73DF8-8FF4-427C-AD98-B40FD34413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9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9FE8-54BA-44F3-BF8E-8C2FCCF82A30}" type="datetime1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2880D-CB87-4E17-8659-A5304656FC4B}" type="datetime1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5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86" y="365126"/>
            <a:ext cx="9361714" cy="949326"/>
          </a:xfrm>
        </p:spPr>
        <p:txBody>
          <a:bodyPr/>
          <a:lstStyle>
            <a:lvl1pPr>
              <a:defRPr b="1">
                <a:solidFill>
                  <a:srgbClr val="FAA736"/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rgbClr val="FAA736"/>
              </a:buClr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  <a:latin typeface="Bell MT" panose="02020503060305020303" pitchFamily="18" charset="0"/>
              </a:defRPr>
            </a:lvl1pPr>
            <a:lvl2pPr marL="685800" indent="-228600">
              <a:lnSpc>
                <a:spcPct val="100000"/>
              </a:lnSpc>
              <a:buClr>
                <a:srgbClr val="FAA736"/>
              </a:buClr>
              <a:buFont typeface="Wingdings" panose="05000000000000000000" pitchFamily="2" charset="2"/>
              <a:buChar char="§"/>
              <a:defRPr sz="2200">
                <a:solidFill>
                  <a:schemeClr val="bg1"/>
                </a:solidFill>
                <a:latin typeface="Bell MT" panose="02020503060305020303" pitchFamily="18" charset="0"/>
              </a:defRPr>
            </a:lvl2pPr>
            <a:lvl3pPr marL="1143000" indent="-228600">
              <a:lnSpc>
                <a:spcPct val="100000"/>
              </a:lnSpc>
              <a:buClr>
                <a:srgbClr val="FAA736"/>
              </a:buClr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Bell MT" panose="02020503060305020303" pitchFamily="18" charset="0"/>
              </a:defRPr>
            </a:lvl3pPr>
            <a:lvl4pPr marL="1600200" indent="-228600">
              <a:lnSpc>
                <a:spcPct val="100000"/>
              </a:lnSpc>
              <a:buClr>
                <a:srgbClr val="FAA736"/>
              </a:buClr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latin typeface="Bell MT" panose="02020503060305020303" pitchFamily="18" charset="0"/>
              </a:defRPr>
            </a:lvl4pPr>
            <a:lvl5pPr marL="2057400" indent="-228600">
              <a:lnSpc>
                <a:spcPct val="100000"/>
              </a:lnSpc>
              <a:buClr>
                <a:srgbClr val="FAA736"/>
              </a:buClr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Bell MT" panose="020205030603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65125"/>
            <a:ext cx="1023974" cy="949326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0607"/>
            <a:ext cx="41148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D1F73DF8-8FF4-427C-AD98-B40FD34413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2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738C5-B4D1-4992-A18B-2C7B09D5E6DA}" type="datetime1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4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1pPr>
            <a:lvl2pPr marL="6858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2pPr>
            <a:lvl3pPr marL="11430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3pPr>
            <a:lvl4pPr marL="16002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4pPr>
            <a:lvl5pPr marL="20574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1pPr>
            <a:lvl2pPr marL="6858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2pPr>
            <a:lvl3pPr marL="11430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3pPr>
            <a:lvl4pPr marL="16002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4pPr>
            <a:lvl5pPr marL="2057400" indent="-228600">
              <a:buClr>
                <a:srgbClr val="FAA736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  <a:latin typeface="Bell MT" panose="020205030603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65125"/>
            <a:ext cx="1023974" cy="94932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92086" y="365126"/>
            <a:ext cx="9361714" cy="949326"/>
          </a:xfrm>
        </p:spPr>
        <p:txBody>
          <a:bodyPr/>
          <a:lstStyle>
            <a:lvl1pPr>
              <a:defRPr b="1">
                <a:solidFill>
                  <a:srgbClr val="FAA736"/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4FF7F1A9-251A-46DF-8A61-BA81356C92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0607"/>
            <a:ext cx="41148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0607"/>
            <a:ext cx="2743200" cy="23086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defRPr>
            </a:lvl1pPr>
          </a:lstStyle>
          <a:p>
            <a:fld id="{D1F73DF8-8FF4-427C-AD98-B40FD34413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E3B8-D6B8-433A-A936-BB57BEAA9542}" type="datetime1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4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E67-FF18-4383-9036-17386720D9C6}" type="datetime1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4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5D44-FD37-479C-A900-8D16BC103A0B}" type="datetime1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6EDF-5A23-493E-B84E-F0ABDC6B050F}" type="datetime1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5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08A9-2BBD-4338-99E9-84AB0423150E}" type="datetime1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BE12-E679-4998-A92C-D75D90476B26}" type="datetime1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Ivy Preparatory Academy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3DF8-8FF4-427C-AD98-B40FD344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1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214" y="5313072"/>
            <a:ext cx="10072586" cy="9493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FAA736"/>
                </a:solidFill>
              </a:rPr>
              <a:t/>
            </a:r>
            <a:br>
              <a:rPr lang="en-US" sz="4000" b="1" dirty="0">
                <a:solidFill>
                  <a:srgbClr val="FAA736"/>
                </a:solidFill>
              </a:rPr>
            </a:br>
            <a:r>
              <a:rPr lang="en-US" sz="4000" b="1" dirty="0">
                <a:solidFill>
                  <a:srgbClr val="FAA736"/>
                </a:solidFill>
              </a:rPr>
              <a:t/>
            </a:r>
            <a:br>
              <a:rPr lang="en-US" sz="4000" b="1" dirty="0">
                <a:solidFill>
                  <a:srgbClr val="FAA736"/>
                </a:solidFill>
              </a:rPr>
            </a:br>
            <a:r>
              <a:rPr lang="en-US" sz="3600" b="1" dirty="0">
                <a:solidFill>
                  <a:srgbClr val="FAA736"/>
                </a:solidFill>
              </a:rPr>
              <a:t>Head of Schools’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March 21, 2019</a:t>
            </a:r>
            <a:endParaRPr lang="en-US" sz="5300" dirty="0"/>
          </a:p>
        </p:txBody>
      </p:sp>
      <p:pic>
        <p:nvPicPr>
          <p:cNvPr id="5" name="Content Placeholder 4" descr="IMG_1570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400" r="-68400"/>
          <a:stretch>
            <a:fillRect/>
          </a:stretch>
        </p:blipFill>
        <p:spPr>
          <a:xfrm>
            <a:off x="1018618" y="1510919"/>
            <a:ext cx="9987749" cy="43513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ABB6-3282-4740-97FB-157C9A04D54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77353"/>
            <a:ext cx="9600558" cy="127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5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Approval/Adoption of policies</a:t>
            </a:r>
          </a:p>
          <a:p>
            <a:r>
              <a:rPr lang="en-US" sz="3200" dirty="0"/>
              <a:t>Fundraisers</a:t>
            </a:r>
          </a:p>
          <a:p>
            <a:pPr lvl="1"/>
            <a:r>
              <a:rPr lang="en-US" sz="3000" dirty="0"/>
              <a:t>Pretty on Purpose Shirts 3/22/19</a:t>
            </a:r>
          </a:p>
          <a:p>
            <a:pPr lvl="1"/>
            <a:r>
              <a:rPr lang="en-US" sz="3000" dirty="0"/>
              <a:t>Talent Show 3/28/19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9B425C-0FFF-4E3D-A6D5-0310A593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D32D4C-16AF-4547-A812-111BE3C5A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Gifted Testing March 1-29, 2019</a:t>
            </a:r>
          </a:p>
          <a:p>
            <a:r>
              <a:rPr lang="en-US" dirty="0"/>
              <a:t>GMAS Training for teachers March 18, 2019 at 8:30 am</a:t>
            </a:r>
          </a:p>
          <a:p>
            <a:r>
              <a:rPr lang="en-US" dirty="0"/>
              <a:t>Honors Day March 20, 2019 from 9:00 am to 2:00 pm</a:t>
            </a:r>
          </a:p>
          <a:p>
            <a:r>
              <a:rPr lang="en-US" dirty="0"/>
              <a:t>Third Grade Honors Day March 22, 2019 at 1:00 pm</a:t>
            </a:r>
          </a:p>
          <a:p>
            <a:r>
              <a:rPr lang="en-US" dirty="0"/>
              <a:t>POP Life Week March 25-29, 2019</a:t>
            </a:r>
          </a:p>
          <a:p>
            <a:r>
              <a:rPr lang="en-US" dirty="0"/>
              <a:t>Ivy Voice March 28, 2019 at 6:00 pm</a:t>
            </a:r>
          </a:p>
          <a:p>
            <a:r>
              <a:rPr lang="en-US" dirty="0"/>
              <a:t>Fashion Show March 29, 2019 at1:00 pm</a:t>
            </a:r>
          </a:p>
          <a:p>
            <a:r>
              <a:rPr lang="en-US" dirty="0"/>
              <a:t>FAB Four Intro for Parents and Stakeholders April 24, 2019 at 6:00 pm</a:t>
            </a:r>
          </a:p>
          <a:p>
            <a:r>
              <a:rPr lang="en-US" dirty="0"/>
              <a:t>Commission Presentation is May 29, 2019 at 10:00 am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52F2B4-9380-4096-9B24-99A3EF847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EBBF41-8F33-4D2B-8E2F-F77FCC54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0E354D-CDB4-430B-A9C2-BCA515DF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2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FF644-C544-4CDE-A665-9C97C71C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 Four and CPF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999AD9-1CEF-403D-8713-6A13B1CF0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FAB Four and CPF</a:t>
            </a:r>
          </a:p>
          <a:p>
            <a:pPr lvl="1"/>
            <a:r>
              <a:rPr lang="en-US" dirty="0"/>
              <a:t>Learning Expectations (Academics)</a:t>
            </a:r>
          </a:p>
          <a:p>
            <a:pPr lvl="1"/>
            <a:r>
              <a:rPr lang="en-US" dirty="0"/>
              <a:t>Climate and Culture (Operations)</a:t>
            </a:r>
          </a:p>
          <a:p>
            <a:pPr lvl="1"/>
            <a:r>
              <a:rPr lang="en-US" dirty="0"/>
              <a:t>Recruitment and Retention (Governance/Finance)</a:t>
            </a:r>
          </a:p>
          <a:p>
            <a:pPr lvl="1"/>
            <a:r>
              <a:rPr lang="en-US" dirty="0"/>
              <a:t>District Operations (Operations)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1D1E7C-6D85-4AA2-A7B0-D33D5A82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DE28CC-4114-4EFC-94DC-DF9C88B3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8E2AA7-AF93-4580-81F5-A069F1EA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6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Nutrition</a:t>
            </a:r>
          </a:p>
          <a:p>
            <a:pPr lvl="1"/>
            <a:r>
              <a:rPr lang="en-US" dirty="0"/>
              <a:t>Ice Cream vendor will start Friday, March 22</a:t>
            </a:r>
            <a:r>
              <a:rPr lang="en-US" baseline="30000" dirty="0"/>
              <a:t>nd</a:t>
            </a:r>
            <a:endParaRPr lang="en-US" dirty="0"/>
          </a:p>
          <a:p>
            <a:pPr lvl="1"/>
            <a:r>
              <a:rPr lang="en-US" dirty="0"/>
              <a:t>All nutrition reporting is current</a:t>
            </a:r>
          </a:p>
          <a:p>
            <a:r>
              <a:rPr lang="en-US" dirty="0"/>
              <a:t>Facilities/Maintenance</a:t>
            </a:r>
          </a:p>
          <a:p>
            <a:pPr lvl="1"/>
            <a:r>
              <a:rPr lang="en-US" dirty="0"/>
              <a:t>Challenges with leaks (roof) and quarterly repairs with the building</a:t>
            </a:r>
          </a:p>
          <a:p>
            <a:pPr lvl="1"/>
            <a:r>
              <a:rPr lang="en-US" dirty="0"/>
              <a:t>FY 20 cleaning schedule being developed</a:t>
            </a:r>
          </a:p>
          <a:p>
            <a:pPr lvl="1"/>
            <a:r>
              <a:rPr lang="en-US" dirty="0"/>
              <a:t>Request for Proposal will be posted by April 15</a:t>
            </a:r>
            <a:r>
              <a:rPr lang="en-US" baseline="30000" dirty="0"/>
              <a:t>th</a:t>
            </a:r>
            <a:r>
              <a:rPr lang="en-US" dirty="0"/>
              <a:t> (Readers needed)</a:t>
            </a:r>
          </a:p>
          <a:p>
            <a:pPr lvl="2"/>
            <a:r>
              <a:rPr lang="en-US" dirty="0"/>
              <a:t>Four vendors have expressed an interest in competing</a:t>
            </a:r>
          </a:p>
          <a:p>
            <a:pPr lvl="2"/>
            <a:r>
              <a:rPr lang="en-US" dirty="0"/>
              <a:t>Quotes include equipment and supplies unlike the vendor we have currently</a:t>
            </a:r>
          </a:p>
          <a:p>
            <a:r>
              <a:rPr lang="en-US" dirty="0"/>
              <a:t>Information Technology</a:t>
            </a:r>
          </a:p>
          <a:p>
            <a:pPr lvl="1"/>
            <a:r>
              <a:rPr lang="en-US" dirty="0"/>
              <a:t>Working to prepare laptops for testing</a:t>
            </a:r>
          </a:p>
          <a:p>
            <a:pPr lvl="1"/>
            <a:r>
              <a:rPr lang="en-US" dirty="0"/>
              <a:t>Cart system and reservation system has been developed</a:t>
            </a:r>
          </a:p>
          <a:p>
            <a:pPr lvl="1"/>
            <a:r>
              <a:rPr lang="en-US" dirty="0"/>
              <a:t>Microsoft roll out for parents and scholars during the month of April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1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Safety and Security</a:t>
            </a:r>
          </a:p>
          <a:p>
            <a:pPr lvl="1"/>
            <a:r>
              <a:rPr lang="en-US" dirty="0"/>
              <a:t>Moved to electronic walkthroughs</a:t>
            </a:r>
          </a:p>
          <a:p>
            <a:pPr lvl="1"/>
            <a:r>
              <a:rPr lang="en-US" dirty="0"/>
              <a:t>Currently walks are conducted to canvas the entire property</a:t>
            </a:r>
          </a:p>
          <a:p>
            <a:r>
              <a:rPr lang="en-US" dirty="0"/>
              <a:t>Data and Enrollment</a:t>
            </a:r>
          </a:p>
          <a:p>
            <a:pPr lvl="1"/>
            <a:r>
              <a:rPr lang="en-US" dirty="0"/>
              <a:t>491 Scholars as of 3/18/19</a:t>
            </a:r>
          </a:p>
          <a:p>
            <a:pPr lvl="1"/>
            <a:r>
              <a:rPr lang="en-US" dirty="0"/>
              <a:t>Currently in the midst of FTE</a:t>
            </a:r>
          </a:p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</a:t>
            </a:r>
          </a:p>
          <a:p>
            <a:pPr lvl="1"/>
            <a:r>
              <a:rPr lang="en-US" dirty="0"/>
              <a:t>Technology Night will be project based for scholars</a:t>
            </a:r>
          </a:p>
          <a:p>
            <a:pPr lvl="1"/>
            <a:r>
              <a:rPr lang="en-US" dirty="0"/>
              <a:t>Culinary Arts will have a test tasting event</a:t>
            </a:r>
          </a:p>
          <a:p>
            <a:r>
              <a:rPr lang="en-US" dirty="0"/>
              <a:t>Grants</a:t>
            </a:r>
          </a:p>
          <a:p>
            <a:pPr lvl="1"/>
            <a:r>
              <a:rPr lang="en-US" dirty="0"/>
              <a:t>Community Foundation Grant will be submitted by 3/31/19 $25K (Technology focused)</a:t>
            </a:r>
          </a:p>
          <a:p>
            <a:pPr lvl="1"/>
            <a:r>
              <a:rPr lang="en-US" dirty="0"/>
              <a:t>Georgia Pacific will be submitted by 3/31/19 by 3/31/19 $15K (STEAM focused)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Academics/Scholar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Bootcamp for Scholars-15 more days until GMAS</a:t>
            </a:r>
          </a:p>
          <a:p>
            <a:pPr lvl="1"/>
            <a:r>
              <a:rPr lang="en-US" dirty="0"/>
              <a:t>Math teachers have received skill areas and focus for the day generated by Academy Leader and Math Coach</a:t>
            </a:r>
          </a:p>
          <a:p>
            <a:pPr lvl="1"/>
            <a:r>
              <a:rPr lang="en-US" dirty="0"/>
              <a:t>Scholars at the level 1 and level 2 are being pulled by the Literacy Specialist daily for increased intervention</a:t>
            </a:r>
          </a:p>
          <a:p>
            <a:r>
              <a:rPr lang="en-US" dirty="0"/>
              <a:t>STAR/USA Test Prep Data	</a:t>
            </a:r>
          </a:p>
          <a:p>
            <a:pPr lvl="1"/>
            <a:r>
              <a:rPr lang="en-US" dirty="0"/>
              <a:t>All middle school scholars have received a detailed data report and data talk discussion regarding their growth</a:t>
            </a:r>
          </a:p>
          <a:p>
            <a:pPr lvl="1"/>
            <a:r>
              <a:rPr lang="en-US" dirty="0"/>
              <a:t>Teacher weekly check ins to review growth of scholars and next steps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9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8310C-5A54-4F50-AF17-5D4B84F7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Lottery Updates </a:t>
            </a:r>
            <a:r>
              <a:rPr lang="en-US" dirty="0" smtClean="0"/>
              <a:t>3/21/19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A717BA-BAED-4133-957D-BC8E1612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D65ED8-14CA-432F-A306-D912682B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5AC40C-8B75-424A-B740-B60C384E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A113BEEB-1BB8-4D83-9746-CF0723C3B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67250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13962839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7009410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62306832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0212604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9159615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7857288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Declined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6720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Kdg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96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r>
                        <a:rPr lang="en-US" b="1" baseline="30000" dirty="0"/>
                        <a:t>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073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  <a:r>
                        <a:rPr lang="en-US" b="1" baseline="30000" dirty="0"/>
                        <a:t>nd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092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  <a:r>
                        <a:rPr lang="en-US" b="1" baseline="30000" dirty="0"/>
                        <a:t>rd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89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  <a:r>
                        <a:rPr lang="en-US" b="1" baseline="30000" dirty="0"/>
                        <a:t>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2972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r>
                        <a:rPr lang="en-US" b="1" baseline="30000" dirty="0"/>
                        <a:t>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85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  <a:r>
                        <a:rPr lang="en-US" b="1" baseline="30000" dirty="0"/>
                        <a:t>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79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  <a:r>
                        <a:rPr lang="en-US" b="1" baseline="30000" dirty="0"/>
                        <a:t>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81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  <a:r>
                        <a:rPr lang="en-US" b="1" baseline="30000" dirty="0"/>
                        <a:t>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516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187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7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Resignation</a:t>
            </a:r>
          </a:p>
          <a:p>
            <a:pPr lvl="1"/>
            <a:r>
              <a:rPr lang="en-US" dirty="0"/>
              <a:t>S. Bruce 6/30/19</a:t>
            </a:r>
          </a:p>
          <a:p>
            <a:pPr lvl="1"/>
            <a:r>
              <a:rPr lang="en-US" dirty="0"/>
              <a:t>B. Rayner 6/30/19</a:t>
            </a:r>
          </a:p>
          <a:p>
            <a:pPr lvl="1"/>
            <a:r>
              <a:rPr lang="en-US" dirty="0"/>
              <a:t>A. Council 6/30/19</a:t>
            </a:r>
          </a:p>
          <a:p>
            <a:pPr lvl="1"/>
            <a:r>
              <a:rPr lang="en-US" dirty="0"/>
              <a:t>M. Shaw 6/30/19</a:t>
            </a:r>
          </a:p>
          <a:p>
            <a:pPr lvl="1"/>
            <a:r>
              <a:rPr lang="en-US" dirty="0"/>
              <a:t>T. Hall-Davis 6/30/19</a:t>
            </a:r>
          </a:p>
          <a:p>
            <a:pPr lvl="1"/>
            <a:r>
              <a:rPr lang="en-US" dirty="0"/>
              <a:t>M. Bates 6/30/19</a:t>
            </a:r>
          </a:p>
          <a:p>
            <a:r>
              <a:rPr lang="en-US" dirty="0"/>
              <a:t>New Hires</a:t>
            </a:r>
          </a:p>
          <a:p>
            <a:pPr lvl="1"/>
            <a:r>
              <a:rPr lang="en-US" dirty="0"/>
              <a:t>S. Jordan 7/1/19</a:t>
            </a:r>
          </a:p>
          <a:p>
            <a:r>
              <a:rPr lang="en-US" dirty="0"/>
              <a:t>Offers for FY 20</a:t>
            </a:r>
          </a:p>
          <a:p>
            <a:pPr lvl="1"/>
            <a:r>
              <a:rPr lang="en-US" dirty="0"/>
              <a:t>Five Offers (awaiting)</a:t>
            </a:r>
          </a:p>
          <a:p>
            <a:r>
              <a:rPr lang="en-US" dirty="0"/>
              <a:t>Staffing FY 2020-Discussion Executive Session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1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BD702-0F12-4E0B-AF1E-B5B4BB54D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2020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26277F-62DA-4AB2-AA40-7FBD1BE0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Learning Expectations</a:t>
            </a:r>
          </a:p>
          <a:p>
            <a:pPr lvl="1"/>
            <a:r>
              <a:rPr lang="en-US" dirty="0"/>
              <a:t>10 for 10</a:t>
            </a:r>
          </a:p>
          <a:p>
            <a:pPr lvl="2"/>
            <a:r>
              <a:rPr lang="en-US" dirty="0"/>
              <a:t>Effective Lesson Planning</a:t>
            </a:r>
          </a:p>
          <a:p>
            <a:pPr lvl="2"/>
            <a:r>
              <a:rPr lang="en-US" dirty="0"/>
              <a:t>Instructional Delivery</a:t>
            </a:r>
          </a:p>
          <a:p>
            <a:pPr lvl="2"/>
            <a:r>
              <a:rPr lang="en-US" dirty="0"/>
              <a:t>Data Analysis</a:t>
            </a:r>
          </a:p>
          <a:p>
            <a:pPr lvl="2"/>
            <a:r>
              <a:rPr lang="en-US" dirty="0"/>
              <a:t>Single Gender</a:t>
            </a:r>
          </a:p>
          <a:p>
            <a:pPr lvl="2"/>
            <a:r>
              <a:rPr lang="en-US" dirty="0"/>
              <a:t>Collaboration</a:t>
            </a:r>
          </a:p>
          <a:p>
            <a:pPr lvl="2"/>
            <a:r>
              <a:rPr lang="en-US" dirty="0"/>
              <a:t>Differentiation</a:t>
            </a:r>
          </a:p>
          <a:p>
            <a:pPr lvl="2"/>
            <a:r>
              <a:rPr lang="en-US" dirty="0"/>
              <a:t>Meaningful Feedback</a:t>
            </a:r>
          </a:p>
          <a:p>
            <a:pPr lvl="2"/>
            <a:r>
              <a:rPr lang="en-US" dirty="0"/>
              <a:t>Quality Work</a:t>
            </a:r>
          </a:p>
          <a:p>
            <a:pPr lvl="2"/>
            <a:r>
              <a:rPr lang="en-US" dirty="0"/>
              <a:t>Content Knowledge</a:t>
            </a:r>
          </a:p>
          <a:p>
            <a:pPr lvl="2"/>
            <a:r>
              <a:rPr lang="en-US" dirty="0"/>
              <a:t>Assessment Literacy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E875F6-AB90-400A-9F7A-67EC38DA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53BE4-2263-459A-BD71-3DBDADA1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620876-2736-437A-8397-B15F2BEF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7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AD1F1-7029-4630-885B-B7AEC06C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2020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D3BD8F-FD7C-4954-AE3F-10B1E18BB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Learning Expectations</a:t>
            </a:r>
          </a:p>
          <a:p>
            <a:pPr lvl="1"/>
            <a:r>
              <a:rPr lang="en-US" dirty="0"/>
              <a:t>Mastery of the learning target</a:t>
            </a:r>
          </a:p>
          <a:p>
            <a:pPr lvl="1"/>
            <a:r>
              <a:rPr lang="en-US" dirty="0"/>
              <a:t>Ivy Writing Process</a:t>
            </a:r>
          </a:p>
          <a:p>
            <a:pPr lvl="1"/>
            <a:r>
              <a:rPr lang="en-US" dirty="0"/>
              <a:t>Cubes Problem Solving Method</a:t>
            </a:r>
          </a:p>
          <a:p>
            <a:pPr lvl="1"/>
            <a:r>
              <a:rPr lang="en-US" dirty="0"/>
              <a:t>Thinking Maps</a:t>
            </a:r>
          </a:p>
          <a:p>
            <a:pPr lvl="1"/>
            <a:r>
              <a:rPr lang="en-US" dirty="0"/>
              <a:t>Usage of Subject Area Sentence Stems</a:t>
            </a:r>
          </a:p>
          <a:p>
            <a:r>
              <a:rPr lang="en-US" dirty="0"/>
              <a:t>Learning Expectations</a:t>
            </a:r>
          </a:p>
          <a:p>
            <a:pPr lvl="1"/>
            <a:r>
              <a:rPr lang="en-US" dirty="0"/>
              <a:t>Software and Assessment Audit</a:t>
            </a:r>
          </a:p>
          <a:p>
            <a:pPr lvl="2"/>
            <a:r>
              <a:rPr lang="en-US" dirty="0"/>
              <a:t>Universal Screener/Growth-STAR (Reading and Math)</a:t>
            </a:r>
          </a:p>
          <a:p>
            <a:pPr lvl="2"/>
            <a:r>
              <a:rPr lang="en-US" dirty="0"/>
              <a:t>Content Mastery-Mastery Connect/USA Test Prep</a:t>
            </a:r>
          </a:p>
          <a:p>
            <a:pPr lvl="2"/>
            <a:r>
              <a:rPr lang="en-US" dirty="0"/>
              <a:t>Intervention-Lexia (ELA) </a:t>
            </a:r>
            <a:r>
              <a:rPr lang="en-US" dirty="0" err="1"/>
              <a:t>Iready</a:t>
            </a:r>
            <a:r>
              <a:rPr lang="en-US" dirty="0"/>
              <a:t> (Math)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C5CFD3-47C5-47F5-A9E4-38E97B76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9644-28D8-4303-A482-DCA6CBB69BF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CBD823-9CEE-4AAB-A768-0A3F571B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Ivy Preparatory Academy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3D6F0E-3E9D-4A44-84F9-0DB97C2E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3DF8-8FF4-427C-AD98-B40FD34413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6841</TotalTime>
  <Words>604</Words>
  <Application>Microsoft Office PowerPoint</Application>
  <PresentationFormat>Custom</PresentationFormat>
  <Paragraphs>195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Head of Schools’ Report March 21, 2019</vt:lpstr>
      <vt:lpstr>FAB Four and CPF</vt:lpstr>
      <vt:lpstr>Operations</vt:lpstr>
      <vt:lpstr>Operations</vt:lpstr>
      <vt:lpstr>Academics/Scholar Services</vt:lpstr>
      <vt:lpstr>Lottery Updates 3/21/19</vt:lpstr>
      <vt:lpstr>Employment</vt:lpstr>
      <vt:lpstr>FY 2020 Planning</vt:lpstr>
      <vt:lpstr>FY 2020 Planning</vt:lpstr>
      <vt:lpstr>Action Items</vt:lpstr>
      <vt:lpstr>Important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Char-Shenda Covington</dc:creator>
  <cp:lastModifiedBy>E Forest</cp:lastModifiedBy>
  <cp:revision>234</cp:revision>
  <cp:lastPrinted>2018-09-18T15:35:20Z</cp:lastPrinted>
  <dcterms:created xsi:type="dcterms:W3CDTF">2015-04-01T13:02:32Z</dcterms:created>
  <dcterms:modified xsi:type="dcterms:W3CDTF">2019-03-22T17:16:33Z</dcterms:modified>
</cp:coreProperties>
</file>