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1" r:id="rId4"/>
    <p:sldId id="266" r:id="rId5"/>
    <p:sldId id="265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Raleway" panose="020B0503030101060003" pitchFamily="34" charset="0"/>
      <p:regular r:id="rId13"/>
      <p:bold r:id="rId14"/>
      <p:italic r:id="rId15"/>
      <p:boldItalic r:id="rId16"/>
    </p:embeddedFont>
    <p:embeddedFont>
      <p:font typeface="Raleway ExtraBold" panose="020B0903030101060003" pitchFamily="34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2168-A2CC-B77E-A1B6-6032AC608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1AC11-7E08-3778-81F9-249AF066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E3C9-4674-90EF-54A9-9E1EED7C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DD6F-B24F-41E6-F90B-0E887CF7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B161E-14A5-566F-97ED-CC82A0B9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4D964-2BB5-AF05-6BAD-608C586F1C4F}"/>
              </a:ext>
            </a:extLst>
          </p:cNvPr>
          <p:cNvSpPr txBox="1"/>
          <p:nvPr userDrawn="1"/>
        </p:nvSpPr>
        <p:spPr>
          <a:xfrm>
            <a:off x="28194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anose="020B0503030101060003" pitchFamily="34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31133-6024-8488-6A96-2F1EF9FEDA7A}"/>
              </a:ext>
            </a:extLst>
          </p:cNvPr>
          <p:cNvSpPr txBox="1"/>
          <p:nvPr userDrawn="1"/>
        </p:nvSpPr>
        <p:spPr>
          <a:xfrm>
            <a:off x="67623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B0CAD9C8-43BC-444A-B5A6-E7A79D4C6A20}" type="slidenum">
              <a:rPr lang="en-US" sz="1000" smtClean="0">
                <a:solidFill>
                  <a:srgbClr val="AFABAB"/>
                </a:solidFill>
                <a:latin typeface="Raleway" panose="020B0503030101060003" pitchFamily="34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401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0D19-C9FF-2B39-9DB8-88B73251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7B1DC-4CD2-973B-60DA-50FCA069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20AA-FB6C-5B68-EC5A-3B9027A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E314-590E-1BF2-3C19-BB29B16D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C69A4-A0F3-E1DA-4EC4-881FC7B7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BEA25C-4B6F-DD02-9577-11393A15D751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0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4163" y="115570"/>
            <a:ext cx="1588937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80A-3687-B365-06AB-C6F91D21741C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anose="020B0503030101060003" pitchFamily="34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506A5-B25C-4ECB-6FC4-7366C270EF4A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7B7E3562-D7CD-40C6-909C-01A7F5DFD501}" type="slidenum">
              <a:rPr lang="en-US" sz="1000" smtClean="0">
                <a:solidFill>
                  <a:srgbClr val="AFABAB"/>
                </a:solidFill>
                <a:latin typeface="Raleway" panose="020B0503030101060003" pitchFamily="34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8534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6E1F9D-2591-5FE5-3DCE-F59E0829930D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50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51663C-CF30-CFEE-2EE7-94B2701AB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F3347-8F65-282F-1A34-6E40FEC11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7A85-E339-663E-8C58-5B939992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E343-8C9A-70A8-6135-41006FF3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03302-0C1F-DEA0-7646-4629CA3F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5B5F-7C03-DF99-7CBC-EBCAF697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7924A-F56F-81B3-3104-C8DCBC46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9A81E-5A3D-650E-F349-B9259D22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209FE-510A-F7FB-6C96-5EF03424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6349F-1E5A-16FB-FBD7-36815475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9D0E-89D4-5747-45E7-332A47D3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7429B-6E39-68F2-C05F-8BFBEE091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286C-612E-9886-2836-81B73E32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63F4-AC5A-E264-B4A9-92C8039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00162-1D6B-79DE-0D09-3AB35D3E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2168-DD2B-C54A-5317-5449F6DF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710C-2585-F612-1BA7-2FA90EFCF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53257-3DA2-8BC4-BF75-309847962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D5A1B-4EC5-EAF9-AC36-8031222F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94D75-A8D6-66B3-7355-CED6CDE2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543DE-7473-AD6E-8691-AD4D95BE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2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E9AE-A517-0AC1-DA25-911C0ED0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43F68-541D-0624-1FC8-27862E6C3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2F069-D2C0-4E12-0275-293C64755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6CE12-2F91-EF16-83B5-7CB4AD58E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90CA0-D85C-F628-ED5A-EB1FAB9D1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A2423-5238-8D44-4F13-0079C7AA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0D6F8-B6B5-2184-58DD-687182B3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284AE-6FCC-D882-9579-51FF3A94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9B83-D1E4-38DD-FF7D-7DADA255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5A378-909F-2EED-A11A-8B6D852E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2C2D4-3423-11A1-C099-F138B027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55F24-4DF6-D25C-D0C9-201F49EE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C5303-3ACA-0C40-E317-E6D659C5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28EEE-5E0A-3B98-0D4C-3EDDF559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55374-BCF2-8E04-B73B-1FDE21EB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4FFF-941D-86F2-D199-D0480E76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5EF8-1AFB-6AC3-2FA9-00BE18FE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62AA6-BCC5-9B86-0331-D0F600964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31624-4578-936B-E4DA-D814846A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0B6FF-F59F-D679-573A-240F6F4B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4E4D2-F42A-6B95-9D5C-E7F73BF1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9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83B3-9EBB-352C-0D11-99FFCC3E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1CC68-23A5-DB6B-BD14-C837FF378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39E49-20AF-2478-CB97-2BEE1781C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26321-E209-CE06-7F51-00452B09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19610-8C5C-8A2B-8452-CD2FB6E1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7AF85-B2DD-979A-AC79-586F439A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5E173-F8A6-1548-960D-41DDAA87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833F-E0EA-21B5-30AA-F64558D3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A4590-6209-95AF-44B3-DC3B1C5C5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407C-05A9-435F-A387-2C4CA12B314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50B50-D005-9679-59ED-C29711472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3CA1-1766-BCD9-2805-AEE1E6B5D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AE80-C974-4BFA-8E27-537450A1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60" r:id="rId12"/>
    <p:sldLayoutId id="2147483661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ent">
            <a:extLst>
              <a:ext uri="{FF2B5EF4-FFF2-40B4-BE49-F238E27FC236}">
                <a16:creationId xmlns:a16="http://schemas.microsoft.com/office/drawing/2014/main" id="{00000000-0008-0000-2000-00001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93" y="1985963"/>
            <a:ext cx="3955814" cy="1362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996E6-73AD-B673-6EDB-83A74C47157A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anose="020B0903030101060003" pitchFamily="34" charset="0"/>
              </a:rPr>
              <a:t>January 2022 Financials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DFC4D-2AE0-85D6-D0B5-14CEDFB0DC4C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8C1A5-F619-78C5-FCE7-CF8AC94B468A}"/>
              </a:ext>
            </a:extLst>
          </p:cNvPr>
          <p:cNvSpPr txBox="1"/>
          <p:nvPr/>
        </p:nvSpPr>
        <p:spPr>
          <a:xfrm>
            <a:off x="9640570" y="4992741"/>
            <a:ext cx="2108200" cy="261610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>
                <a:solidFill>
                  <a:srgbClr val="BDD7EE"/>
                </a:solidFill>
                <a:latin typeface="Raleway" panose="020B0503030101060003" pitchFamily="34" charset="0"/>
              </a:rPr>
              <a:t>PREPARED  </a:t>
            </a:r>
            <a:r>
              <a:rPr lang="en-US" sz="1100" b="1">
                <a:solidFill>
                  <a:srgbClr val="FFFFFF"/>
                </a:solidFill>
                <a:latin typeface="Raleway" panose="020B0503030101060003" pitchFamily="34" charset="0"/>
              </a:rPr>
              <a:t>JUNE 2022</a:t>
            </a:r>
            <a:r>
              <a:rPr lang="en-US" sz="1100">
                <a:solidFill>
                  <a:srgbClr val="BDD7EE"/>
                </a:solidFill>
                <a:latin typeface="Raleway" panose="020B0503030101060003" pitchFamily="34" charset="0"/>
              </a:rPr>
              <a:t>  BY</a:t>
            </a:r>
          </a:p>
        </p:txBody>
      </p:sp>
      <p:pic>
        <p:nvPicPr>
          <p:cNvPr id="6" name="EdOpsBlue">
            <a:extLst>
              <a:ext uri="{FF2B5EF4-FFF2-40B4-BE49-F238E27FC236}">
                <a16:creationId xmlns:a16="http://schemas.microsoft.com/office/drawing/2014/main" id="{00000000-0008-0000-2000-00002F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404" y="5321300"/>
            <a:ext cx="2176532" cy="7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519C7-56B0-67A8-8B0E-3585483DEB38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anose="020B0903030101060003" pitchFamily="34" charset="0"/>
              </a:rPr>
              <a:t>Key Performance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7CC30-99C2-449F-E6BD-6F786D6147DE}"/>
              </a:ext>
            </a:extLst>
          </p:cNvPr>
          <p:cNvSpPr txBox="1"/>
          <p:nvPr/>
        </p:nvSpPr>
        <p:spPr>
          <a:xfrm>
            <a:off x="-76200" y="954811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 dirty="0">
                <a:latin typeface="Raleway" panose="020B0503030101060003" pitchFamily="34" charset="0"/>
              </a:rPr>
              <a:t>Current Days of Cash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E83E9-2564-4788-672B-190C70C8DD93}"/>
              </a:ext>
            </a:extLst>
          </p:cNvPr>
          <p:cNvSpPr txBox="1"/>
          <p:nvPr/>
        </p:nvSpPr>
        <p:spPr>
          <a:xfrm>
            <a:off x="635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 dirty="0">
                <a:solidFill>
                  <a:srgbClr val="7F7F7F"/>
                </a:solidFill>
                <a:latin typeface="Raleway" panose="020B0503030101060003" pitchFamily="34" charset="0"/>
              </a:rPr>
              <a:t>Cash balance at end of month divided by average daily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99356-19C2-4459-6F66-C808CA5C3E1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57730"/>
            <a:ext cx="2556510" cy="30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2E762-486B-1FAE-C8F3-9802BAEA44D6}"/>
              </a:ext>
            </a:extLst>
          </p:cNvPr>
          <p:cNvSpPr txBox="1"/>
          <p:nvPr/>
        </p:nvSpPr>
        <p:spPr>
          <a:xfrm>
            <a:off x="635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 dirty="0">
                <a:solidFill>
                  <a:srgbClr val="3B3838"/>
                </a:solidFill>
                <a:latin typeface="Raleway" panose="020B0503030101060003" pitchFamily="34" charset="0"/>
              </a:rPr>
              <a:t>83 DAYS OF CASH AT Month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8E749-6B08-FB61-6021-E8DA385980B5}"/>
              </a:ext>
            </a:extLst>
          </p:cNvPr>
          <p:cNvSpPr txBox="1"/>
          <p:nvPr/>
        </p:nvSpPr>
        <p:spPr>
          <a:xfrm>
            <a:off x="63500" y="5566410"/>
            <a:ext cx="2743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>
                <a:solidFill>
                  <a:srgbClr val="3B3838"/>
                </a:solidFill>
                <a:latin typeface="Raleway" panose="020B0503030101060003" pitchFamily="34" charset="0"/>
              </a:rPr>
              <a:t>This is above the recommended 60 days.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65483-2FF8-9BA6-4EAF-BFF367878F81}"/>
              </a:ext>
            </a:extLst>
          </p:cNvPr>
          <p:cNvSpPr txBox="1"/>
          <p:nvPr/>
        </p:nvSpPr>
        <p:spPr>
          <a:xfrm>
            <a:off x="2921000" y="840740"/>
            <a:ext cx="3048000" cy="6017260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01736-205D-22AD-7B01-60D4F9C3B69F}"/>
              </a:ext>
            </a:extLst>
          </p:cNvPr>
          <p:cNvSpPr txBox="1"/>
          <p:nvPr/>
        </p:nvSpPr>
        <p:spPr>
          <a:xfrm>
            <a:off x="30734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 dirty="0">
                <a:latin typeface="Raleway" panose="020B0503030101060003" pitchFamily="34" charset="0"/>
              </a:rPr>
              <a:t>Gross Margin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13385-E822-A36A-88E4-E342E8C513FC}"/>
              </a:ext>
            </a:extLst>
          </p:cNvPr>
          <p:cNvSpPr txBox="1"/>
          <p:nvPr/>
        </p:nvSpPr>
        <p:spPr>
          <a:xfrm>
            <a:off x="30734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anose="020B0503030101060003" pitchFamily="34" charset="0"/>
              </a:rPr>
              <a:t>Revenue less expenses, divided by revenue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B410F6-3752-9BCB-6336-402DAF00F77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157730"/>
            <a:ext cx="2556510" cy="3061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3EB4B8-4081-CC2A-490C-250CBA0E017C}"/>
              </a:ext>
            </a:extLst>
          </p:cNvPr>
          <p:cNvSpPr txBox="1"/>
          <p:nvPr/>
        </p:nvSpPr>
        <p:spPr>
          <a:xfrm>
            <a:off x="30734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anose="020B0503030101060003" pitchFamily="34" charset="0"/>
              </a:rPr>
              <a:t>-2.8% GROSS MARGIN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DA688-D2C4-6431-66E5-34CA4FC68BF1}"/>
              </a:ext>
            </a:extLst>
          </p:cNvPr>
          <p:cNvSpPr txBox="1"/>
          <p:nvPr/>
        </p:nvSpPr>
        <p:spPr>
          <a:xfrm>
            <a:off x="3073400" y="556641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>
                <a:solidFill>
                  <a:srgbClr val="3B3838"/>
                </a:solidFill>
                <a:latin typeface="Raleway" panose="020B0503030101060003" pitchFamily="34" charset="0"/>
              </a:rPr>
              <a:t>Current net income is $-300k, which is $1.1m below the budget. It yields a -2.8% gross margin.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205798-F3D4-90AF-735E-B8895E647183}"/>
              </a:ext>
            </a:extLst>
          </p:cNvPr>
          <p:cNvSpPr txBox="1"/>
          <p:nvPr/>
        </p:nvSpPr>
        <p:spPr>
          <a:xfrm>
            <a:off x="60833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 dirty="0">
                <a:latin typeface="Raleway" panose="020B0503030101060003" pitchFamily="34" charset="0"/>
              </a:rPr>
              <a:t>Grants Invoiced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80FD9-01DB-0BCB-18F9-3485F4767D89}"/>
              </a:ext>
            </a:extLst>
          </p:cNvPr>
          <p:cNvSpPr txBox="1"/>
          <p:nvPr/>
        </p:nvSpPr>
        <p:spPr>
          <a:xfrm>
            <a:off x="60833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anose="020B0503030101060003" pitchFamily="34" charset="0"/>
              </a:rPr>
              <a:t>Federal grants requested divided by federal grants awarded.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D209CE-85C2-4B06-876A-F9F5015F904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2157730"/>
            <a:ext cx="2556510" cy="3061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1D5828-E3D1-F735-E3BF-0051D39FD78D}"/>
              </a:ext>
            </a:extLst>
          </p:cNvPr>
          <p:cNvSpPr txBox="1"/>
          <p:nvPr/>
        </p:nvSpPr>
        <p:spPr>
          <a:xfrm>
            <a:off x="60833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anose="020B0503030101060003" pitchFamily="34" charset="0"/>
              </a:rPr>
              <a:t>53% GRANTS INVOICED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29D6C-53F4-D6D8-C244-EEC62AF2A149}"/>
              </a:ext>
            </a:extLst>
          </p:cNvPr>
          <p:cNvSpPr txBox="1"/>
          <p:nvPr/>
        </p:nvSpPr>
        <p:spPr>
          <a:xfrm>
            <a:off x="6083300" y="5566410"/>
            <a:ext cx="27432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>
                <a:solidFill>
                  <a:srgbClr val="3B3838"/>
                </a:solidFill>
                <a:latin typeface="Raleway" panose="020B0503030101060003" pitchFamily="34" charset="0"/>
              </a:rPr>
              <a:t>Drawdowns are scheduled to be submitted on a quarterly basis. Next round will be submitted at the end of June.</a:t>
            </a:r>
          </a:p>
        </p:txBody>
      </p:sp>
    </p:spTree>
    <p:extLst>
      <p:ext uri="{BB962C8B-B14F-4D97-AF65-F5344CB8AC3E}">
        <p14:creationId xmlns:p14="http://schemas.microsoft.com/office/powerpoint/2010/main" val="320894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2C659-69C6-B75E-7E1D-4BC4879109D9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DEEBF7"/>
                </a:solidFill>
                <a:latin typeface="Raleway ExtraBold" panose="020B0903030101060003" pitchFamily="34" charset="0"/>
              </a:rPr>
              <a:t>Financials  Overview through May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39F80D-D78E-57FC-CA99-8957FB172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78393"/>
              </p:ext>
            </p:extLst>
          </p:nvPr>
        </p:nvGraphicFramePr>
        <p:xfrm>
          <a:off x="83820" y="633729"/>
          <a:ext cx="11868150" cy="581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130757019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13919319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19758202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070072992"/>
                    </a:ext>
                  </a:extLst>
                </a:gridCol>
                <a:gridCol w="3279140">
                  <a:extLst>
                    <a:ext uri="{9D8B030D-6E8A-4147-A177-3AD203B41FA5}">
                      <a16:colId xmlns:a16="http://schemas.microsoft.com/office/drawing/2014/main" val="3459898603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15802907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595959"/>
                          </a:solidFill>
                          <a:latin typeface="Raleway" panose="020B0503030101060003" pitchFamily="34" charset="0"/>
                        </a:rPr>
                        <a:t>Forecast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anose="020B0503030101060003" pitchFamily="34" charset="0"/>
                        </a:rPr>
                        <a:t>Budget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anose="020B0503030101060003" pitchFamily="34" charset="0"/>
                        </a:rPr>
                        <a:t>Variance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anose="020B0503030101060003" pitchFamily="34" charset="0"/>
                        </a:rPr>
                        <a:t>             Variance Graphic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595959"/>
                          </a:solidFill>
                          <a:latin typeface="Raleway" panose="020B0503030101060003" pitchFamily="34" charset="0"/>
                        </a:rPr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36367567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anose="020B0503030101060003" pitchFamily="34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Raleway" panose="020B0503030101060003" pitchFamily="34" charset="0"/>
                        </a:rPr>
                        <a:t>$11.5m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Raleway" panose="020B0503030101060003" pitchFamily="34" charset="0"/>
                        </a:rPr>
                        <a:t>$11.4m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548235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anose="020B0503030101060003" pitchFamily="34" charset="0"/>
                        </a:rPr>
                        <a:t>$19k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3732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>
                          <a:latin typeface="Raleway" panose="020B0503030101060003" pitchFamily="34" charset="0"/>
                        </a:rPr>
                        <a:t>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Raleway" panose="020B0503030101060003" pitchFamily="34" charset="0"/>
                        </a:rPr>
                        <a:t>$11.6m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Raleway" panose="020B0503030101060003" pitchFamily="34" charset="0"/>
                        </a:rPr>
                        <a:t>$11.4m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B8462A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anose="020B0503030101060003" pitchFamily="34" charset="0"/>
                        </a:rPr>
                        <a:t>-$285k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66661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Raleway" panose="020B0503030101060003" pitchFamily="34" charset="0"/>
                        </a:rPr>
                        <a:t>Net Income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Raleway" panose="020B0503030101060003" pitchFamily="34" charset="0"/>
                        </a:rPr>
                        <a:t>$304k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Raleway" panose="020B0503030101060003" pitchFamily="34" charset="0"/>
                        </a:rPr>
                        <a:t>$9k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63500" dist="37357" dir="2700000" rotWithShape="0">
                              <a:scrgbClr r="0" g="0" b="0">
                                <a:alpha val="40000"/>
                              </a:scrgbClr>
                            </a:outerShdw>
                          </a:effectLst>
                          <a:latin typeface="Raleway" panose="020B0503030101060003" pitchFamily="34" charset="0"/>
                        </a:rPr>
                        <a:t>-$295k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7F7F7F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753831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endParaRPr lang="en-US" sz="1600" dirty="0">
                        <a:latin typeface="Raleway" panose="020B05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Raleway" panose="020B05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Raleway" panose="020B05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B8462A"/>
                        </a:solidFill>
                        <a:effectLst>
                          <a:outerShdw blurRad="63500" dist="37357" dir="2700000" rotWithShape="0">
                            <a:scrgbClr r="0" g="0" b="0">
                              <a:alpha val="40000"/>
                            </a:scrgbClr>
                          </a:outerShdw>
                        </a:effectLst>
                        <a:latin typeface="Raleway" panose="020B05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728842"/>
                  </a:ext>
                </a:extLst>
              </a:tr>
              <a:tr h="995892">
                <a:tc>
                  <a:txBody>
                    <a:bodyPr/>
                    <a:lstStyle/>
                    <a:p>
                      <a:endParaRPr lang="en-US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>
                        <a:latin typeface="Raleway" panose="020B05030301010600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rgbClr val="000000"/>
                        </a:solidFill>
                        <a:effectLst>
                          <a:outerShdw blurRad="63500" dist="37357" dir="2700000" rotWithShape="0">
                            <a:scrgbClr r="0" g="0" b="0">
                              <a:alpha val="40000"/>
                            </a:scrgbClr>
                          </a:outerShdw>
                        </a:effectLst>
                        <a:latin typeface="Raleway" panose="020B05030301010600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7F7F7F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6872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A8DC84-2716-F1D3-815F-762B4A6A9727}"/>
              </a:ext>
            </a:extLst>
          </p:cNvPr>
          <p:cNvSpPr/>
          <p:nvPr/>
        </p:nvSpPr>
        <p:spPr>
          <a:xfrm>
            <a:off x="6965525" y="1460500"/>
            <a:ext cx="381000" cy="6609080"/>
          </a:xfrm>
          <a:prstGeom prst="rect">
            <a:avLst/>
          </a:prstGeom>
          <a:gradFill flip="none" rotWithShape="1">
            <a:gsLst>
              <a:gs pos="0">
                <a:srgbClr val="FEF8F5">
                  <a:alpha val="30000"/>
                </a:srgbClr>
              </a:gs>
              <a:gs pos="100000">
                <a:srgbClr val="FFCCCC">
                  <a:alpha val="3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D5F861-C047-2CC5-46A5-A73F81221680}"/>
              </a:ext>
            </a:extLst>
          </p:cNvPr>
          <p:cNvCxnSpPr/>
          <p:nvPr/>
        </p:nvCxnSpPr>
        <p:spPr>
          <a:xfrm>
            <a:off x="8188961" y="1969875"/>
            <a:ext cx="0" cy="1300692"/>
          </a:xfrm>
          <a:prstGeom prst="line">
            <a:avLst/>
          </a:prstGeom>
          <a:ln w="63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84A2C-2E51-8429-513C-0AA567768E4F}"/>
              </a:ext>
            </a:extLst>
          </p:cNvPr>
          <p:cNvSpPr/>
          <p:nvPr/>
        </p:nvSpPr>
        <p:spPr>
          <a:xfrm>
            <a:off x="6212430" y="3650509"/>
            <a:ext cx="1134095" cy="621665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A9B13A-FA95-28E7-7C46-7B2485F41490}"/>
              </a:ext>
            </a:extLst>
          </p:cNvPr>
          <p:cNvCxnSpPr/>
          <p:nvPr/>
        </p:nvCxnSpPr>
        <p:spPr>
          <a:xfrm>
            <a:off x="83820" y="3463713"/>
            <a:ext cx="11868150" cy="0"/>
          </a:xfrm>
          <a:prstGeom prst="line">
            <a:avLst/>
          </a:prstGeom>
          <a:ln w="25400" cap="flat" cmpd="sng" algn="ctr">
            <a:solidFill>
              <a:srgbClr val="59595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5C07418-44C2-CF83-7470-462411396F93}"/>
              </a:ext>
            </a:extLst>
          </p:cNvPr>
          <p:cNvSpPr/>
          <p:nvPr/>
        </p:nvSpPr>
        <p:spPr>
          <a:xfrm>
            <a:off x="7359225" y="1658725"/>
            <a:ext cx="740393" cy="621665"/>
          </a:xfrm>
          <a:prstGeom prst="homePlate">
            <a:avLst/>
          </a:prstGeom>
          <a:solidFill>
            <a:srgbClr val="70AD47"/>
          </a:solidFill>
          <a:ln w="38100">
            <a:solidFill>
              <a:srgbClr val="578537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CC714C-DE9E-C0D1-CE93-6733AF697903}"/>
              </a:ext>
            </a:extLst>
          </p:cNvPr>
          <p:cNvSpPr/>
          <p:nvPr/>
        </p:nvSpPr>
        <p:spPr>
          <a:xfrm rot="10800000">
            <a:off x="6212430" y="2654617"/>
            <a:ext cx="1963830" cy="621665"/>
          </a:xfrm>
          <a:prstGeom prst="homePlate">
            <a:avLst/>
          </a:prstGeom>
          <a:solidFill>
            <a:srgbClr val="B8462A"/>
          </a:solidFill>
          <a:ln w="38100">
            <a:solidFill>
              <a:srgbClr val="8F3621"/>
            </a:solidFill>
          </a:ln>
          <a:effectLst>
            <a:outerShdw blurRad="50800" dist="38100" dir="2700015" rotWithShape="0">
              <a:scrgbClr r="0" g="0" b="0">
                <a:alpha val="4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FAA54E-0604-3238-5462-9810AC7DCD20}"/>
              </a:ext>
            </a:extLst>
          </p:cNvPr>
          <p:cNvCxnSpPr/>
          <p:nvPr/>
        </p:nvCxnSpPr>
        <p:spPr>
          <a:xfrm>
            <a:off x="6212430" y="3587009"/>
            <a:ext cx="0" cy="748665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4B07D6-A3CB-1AF5-5770-358B7CB06DEA}"/>
              </a:ext>
            </a:extLst>
          </p:cNvPr>
          <p:cNvSpPr txBox="1"/>
          <p:nvPr/>
        </p:nvSpPr>
        <p:spPr>
          <a:xfrm>
            <a:off x="7198361" y="1785725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+19k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281C7-2249-858D-5BF2-70B9462BB428}"/>
              </a:ext>
            </a:extLst>
          </p:cNvPr>
          <p:cNvSpPr txBox="1"/>
          <p:nvPr/>
        </p:nvSpPr>
        <p:spPr>
          <a:xfrm>
            <a:off x="6339430" y="2781617"/>
            <a:ext cx="88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-285k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4E5902-6EC7-40C2-D5EC-06F0191651A0}"/>
              </a:ext>
            </a:extLst>
          </p:cNvPr>
          <p:cNvSpPr txBox="1"/>
          <p:nvPr/>
        </p:nvSpPr>
        <p:spPr>
          <a:xfrm>
            <a:off x="6212429" y="3777509"/>
            <a:ext cx="985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>
                  <a:outerShdw blurRad="63500" dist="37357" dir="2700000" rotWithShape="0">
                    <a:scrgbClr r="0" g="0" b="0">
                      <a:alpha val="40000"/>
                    </a:scrgbClr>
                  </a:outerShdw>
                </a:effectLst>
              </a:rPr>
              <a:t>-$304k</a:t>
            </a:r>
          </a:p>
        </p:txBody>
      </p:sp>
    </p:spTree>
    <p:extLst>
      <p:ext uri="{BB962C8B-B14F-4D97-AF65-F5344CB8AC3E}">
        <p14:creationId xmlns:p14="http://schemas.microsoft.com/office/powerpoint/2010/main" val="316053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2C659-69C6-B75E-7E1D-4BC4879109D9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DEEBF7"/>
                </a:solidFill>
                <a:latin typeface="Raleway ExtraBold" panose="020B0903030101060003" pitchFamily="34" charset="0"/>
              </a:rPr>
              <a:t>Grants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8DC84-2716-F1D3-815F-762B4A6A9727}"/>
              </a:ext>
            </a:extLst>
          </p:cNvPr>
          <p:cNvSpPr/>
          <p:nvPr/>
        </p:nvSpPr>
        <p:spPr>
          <a:xfrm>
            <a:off x="6965525" y="1460500"/>
            <a:ext cx="381000" cy="6609080"/>
          </a:xfrm>
          <a:prstGeom prst="rect">
            <a:avLst/>
          </a:prstGeom>
          <a:gradFill flip="none" rotWithShape="1">
            <a:gsLst>
              <a:gs pos="0">
                <a:srgbClr val="FEF8F5">
                  <a:alpha val="30000"/>
                </a:srgbClr>
              </a:gs>
              <a:gs pos="100000">
                <a:srgbClr val="FFCCCC">
                  <a:alpha val="3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31205-73E2-DC1E-3067-7EC73743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04" y="1467873"/>
            <a:ext cx="11104225" cy="49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7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estions">
            <a:extLst>
              <a:ext uri="{FF2B5EF4-FFF2-40B4-BE49-F238E27FC236}">
                <a16:creationId xmlns:a16="http://schemas.microsoft.com/office/drawing/2014/main" id="{00000000-0008-0000-2000-00002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939800"/>
            <a:ext cx="5842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5E0FD-A43E-80D6-DC7F-8C9E84A65E9D}"/>
              </a:ext>
            </a:extLst>
          </p:cNvPr>
          <p:cNvSpPr txBox="1"/>
          <p:nvPr/>
        </p:nvSpPr>
        <p:spPr>
          <a:xfrm>
            <a:off x="4050030" y="2630170"/>
            <a:ext cx="37973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>
                <a:solidFill>
                  <a:srgbClr val="0066B3"/>
                </a:solidFill>
                <a:latin typeface="Raleway" panose="020B0503030101060003" pitchFamily="34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9EACC-44CB-57A5-5432-1F2662BF9AF1}"/>
              </a:ext>
            </a:extLst>
          </p:cNvPr>
          <p:cNvSpPr txBox="1"/>
          <p:nvPr/>
        </p:nvSpPr>
        <p:spPr>
          <a:xfrm>
            <a:off x="3224530" y="3390900"/>
            <a:ext cx="4622800" cy="2634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anose="020B0503030101060003" pitchFamily="34" charset="0"/>
              </a:rPr>
              <a:t>Please contact your EdOps Finance Specialist: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anose="020B0503030101060003" pitchFamily="34" charset="0"/>
              </a:rPr>
              <a:t>Darius Munchak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anose="020B0503030101060003" pitchFamily="34" charset="0"/>
              </a:rPr>
              <a:t>darius@ed-ops.com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anose="020B0503030101060003" pitchFamily="34" charset="0"/>
              </a:rPr>
              <a:t>504-800-8200</a:t>
            </a: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anose="020B0503030101060003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600">
              <a:solidFill>
                <a:srgbClr val="0066B3"/>
              </a:solidFill>
              <a:latin typeface="Raleway" panose="020B050303010106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66B3"/>
                </a:solidFill>
                <a:latin typeface="Raleway" panose="020B0503030101060003" pitchFamily="34" charset="0"/>
              </a:rPr>
              <a:t>© EdOps  2017-2020</a:t>
            </a:r>
          </a:p>
        </p:txBody>
      </p:sp>
    </p:spTree>
    <p:extLst>
      <p:ext uri="{BB962C8B-B14F-4D97-AF65-F5344CB8AC3E}">
        <p14:creationId xmlns:p14="http://schemas.microsoft.com/office/powerpoint/2010/main" val="40887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177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 Light</vt:lpstr>
      <vt:lpstr>Arial</vt:lpstr>
      <vt:lpstr>Raleway</vt:lpstr>
      <vt:lpstr>Raleway ExtraBold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 Munchak</dc:creator>
  <cp:lastModifiedBy>Darius Munchak</cp:lastModifiedBy>
  <cp:revision>3</cp:revision>
  <dcterms:created xsi:type="dcterms:W3CDTF">2022-06-14T20:47:56Z</dcterms:created>
  <dcterms:modified xsi:type="dcterms:W3CDTF">2022-06-14T21:16:58Z</dcterms:modified>
</cp:coreProperties>
</file>